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62" r:id="rId2"/>
    <p:sldId id="266" r:id="rId3"/>
    <p:sldId id="278" r:id="rId4"/>
    <p:sldId id="270" r:id="rId5"/>
    <p:sldId id="271" r:id="rId6"/>
    <p:sldId id="282" r:id="rId7"/>
    <p:sldId id="273" r:id="rId8"/>
    <p:sldId id="274" r:id="rId9"/>
    <p:sldId id="291" r:id="rId10"/>
    <p:sldId id="308" r:id="rId11"/>
    <p:sldId id="293" r:id="rId12"/>
    <p:sldId id="285" r:id="rId13"/>
    <p:sldId id="309" r:id="rId14"/>
    <p:sldId id="287" r:id="rId15"/>
    <p:sldId id="301" r:id="rId16"/>
    <p:sldId id="298" r:id="rId17"/>
    <p:sldId id="324" r:id="rId18"/>
    <p:sldId id="329" r:id="rId19"/>
    <p:sldId id="326" r:id="rId20"/>
    <p:sldId id="332" r:id="rId21"/>
    <p:sldId id="334" r:id="rId22"/>
    <p:sldId id="335" r:id="rId23"/>
    <p:sldId id="338" r:id="rId24"/>
    <p:sldId id="316" r:id="rId25"/>
    <p:sldId id="314" r:id="rId26"/>
    <p:sldId id="328" r:id="rId27"/>
    <p:sldId id="340" r:id="rId28"/>
    <p:sldId id="344" r:id="rId29"/>
    <p:sldId id="348" r:id="rId30"/>
    <p:sldId id="349" r:id="rId31"/>
    <p:sldId id="352" r:id="rId32"/>
    <p:sldId id="353" r:id="rId33"/>
    <p:sldId id="355" r:id="rId34"/>
    <p:sldId id="311" r:id="rId35"/>
    <p:sldId id="357" r:id="rId36"/>
  </p:sldIdLst>
  <p:sldSz cx="12192000" cy="6858000"/>
  <p:notesSz cx="6858000" cy="9144000"/>
  <p:embeddedFontLst>
    <p:embeddedFont>
      <p:font typeface="에스코어 드림 6 Bold" panose="020B0703030302020204" pitchFamily="34" charset="-127"/>
      <p:bold r:id="rId38"/>
    </p:embeddedFont>
    <p:embeddedFont>
      <p:font typeface="Bauhaus 93" panose="04030905020B02020C02" pitchFamily="82" charset="0"/>
      <p:regular r:id="rId39"/>
    </p:embeddedFont>
    <p:embeddedFont>
      <p:font typeface="Cambria Math" panose="02040503050406030204" pitchFamily="18" charset="0"/>
      <p:regular r:id="rId40"/>
    </p:embeddedFont>
    <p:embeddedFont>
      <p:font typeface="나눔스퀘어라운드OTF Bold" panose="020B0600000101010101" pitchFamily="34" charset="-127"/>
      <p:bold r:id="rId41"/>
    </p:embeddedFont>
    <p:embeddedFont>
      <p:font typeface="나눔스퀘어라운드OTF ExtraBold" panose="020B0600000101010101" pitchFamily="34" charset="-127"/>
      <p:bold r:id="rId42"/>
    </p:embeddedFont>
    <p:embeddedFont>
      <p:font typeface="나눔스퀘어라운드OTF Regular" panose="020B0600000101010101" pitchFamily="34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바른바탕OTFPro 1" panose="02000300000000000000" pitchFamily="50" charset="-127"/>
      <p:regular r:id="rId46"/>
    </p:embeddedFont>
    <p:embeddedFont>
      <p:font typeface="바른바탕OTFPro 2" panose="02000300000000000000" pitchFamily="50" charset="-127"/>
      <p:regular r:id="rId47"/>
    </p:embeddedFont>
    <p:embeddedFont>
      <p:font typeface="예스 명조 레귤러" panose="02020503000000000000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8553"/>
    <a:srgbClr val="6B3951"/>
    <a:srgbClr val="CC0066"/>
    <a:srgbClr val="C59100"/>
    <a:srgbClr val="3A6526"/>
    <a:srgbClr val="724259"/>
    <a:srgbClr val="FFFFFF"/>
    <a:srgbClr val="FF5050"/>
    <a:srgbClr val="FF0000"/>
    <a:srgbClr val="C52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424" autoAdjust="0"/>
  </p:normalViewPr>
  <p:slideViewPr>
    <p:cSldViewPr snapToGrid="0">
      <p:cViewPr>
        <p:scale>
          <a:sx n="75" d="100"/>
          <a:sy n="75" d="100"/>
        </p:scale>
        <p:origin x="1122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예스 명조 레귤러" panose="02020503000000000000" pitchFamily="18" charset="-127"/>
                <a:ea typeface="예스 명조 레귤러" panose="02020503000000000000" pitchFamily="18" charset="-127"/>
                <a:cs typeface="+mn-cs"/>
              </a:defRPr>
            </a:pP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탕후루의</a:t>
            </a:r>
            <a:r>
              <a:rPr lang="ko-KR" altLang="en-US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영업 </a:t>
            </a: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지속률</a:t>
            </a:r>
            <a:endParaRPr lang="en-US" altLang="ko-KR" sz="19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c:rich>
      </c:tx>
      <c:layout>
        <c:manualLayout>
          <c:xMode val="edge"/>
          <c:yMode val="edge"/>
          <c:x val="0.175538369101872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예스 명조 레귤러" panose="02020503000000000000" pitchFamily="18" charset="-127"/>
              <a:ea typeface="예스 명조 레귤러" panose="02020503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1B95A8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54-44CB-B318-ADA283DB39F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1D6535B-054F-4270-B9C8-FED302ABE53D}" type="VALUE">
                      <a:rPr lang="en-US" altLang="ko-KR" sz="160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254-44CB-B318-ADA283DB39F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DE8B1CA-F0CE-4EF5-941F-D792CE188B91}" type="VALUE">
                      <a:rPr lang="en-US" altLang="ko-KR" sz="1800" b="1">
                        <a:solidFill>
                          <a:srgbClr val="1B95A8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254-44CB-B318-ADA283DB39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예스 명조 레귤러" panose="02020503000000000000" pitchFamily="18" charset="-127"/>
                    <a:ea typeface="예스 명조 레귤러" panose="02020503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붐 이전</c:v>
                </c:pt>
                <c:pt idx="1">
                  <c:v>붐 이후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27.77</c:v>
                </c:pt>
                <c:pt idx="1">
                  <c:v>22.07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54-44CB-B318-ADA283DB39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1"/>
        <c:overlap val="-57"/>
        <c:axId val="1664934080"/>
        <c:axId val="1669560016"/>
      </c:barChart>
      <c:catAx>
        <c:axId val="166493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  <a:cs typeface="+mn-cs"/>
              </a:defRPr>
            </a:pPr>
            <a:endParaRPr lang="ko-KR"/>
          </a:p>
        </c:txPr>
        <c:crossAx val="1669560016"/>
        <c:crosses val="autoZero"/>
        <c:auto val="1"/>
        <c:lblAlgn val="ctr"/>
        <c:lblOffset val="100"/>
        <c:noMultiLvlLbl val="0"/>
      </c:catAx>
      <c:valAx>
        <c:axId val="1669560016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16649340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예스 명조 레귤러" panose="02020503000000000000" pitchFamily="18" charset="-127"/>
          <a:ea typeface="예스 명조 레귤러" panose="02020503000000000000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예스 명조 레귤러" panose="02020503000000000000" pitchFamily="18" charset="-127"/>
                <a:ea typeface="예스 명조 레귤러" panose="02020503000000000000" pitchFamily="18" charset="-127"/>
                <a:cs typeface="+mn-cs"/>
              </a:defRPr>
            </a:pP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스테디</a:t>
            </a:r>
            <a:r>
              <a:rPr lang="en-US" altLang="ko-KR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(S)</a:t>
            </a:r>
            <a:r>
              <a:rPr lang="ko-KR" altLang="en-US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와 </a:t>
            </a: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트렌디</a:t>
            </a:r>
            <a:r>
              <a:rPr lang="en-US" altLang="ko-KR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(T)</a:t>
            </a:r>
            <a:r>
              <a:rPr lang="ko-KR" altLang="en-US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의 영업 </a:t>
            </a: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지속률</a:t>
            </a:r>
            <a:endParaRPr lang="en-US" altLang="ko-KR" sz="19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예스 명조 레귤러" panose="02020503000000000000" pitchFamily="18" charset="-127"/>
              <a:ea typeface="예스 명조 레귤러" panose="02020503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붐 이전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60-417D-8E3F-4BF2D706A52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1D6535B-054F-4270-B9C8-FED302ABE53D}" type="VALUE">
                      <a:rPr lang="en-US" altLang="ko-KR" sz="160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960-417D-8E3F-4BF2D706A52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DE8B1CA-F0CE-4EF5-941F-D792CE188B91}" type="VALUE">
                      <a:rPr lang="en-US" altLang="ko-KR" sz="1600" b="0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960-417D-8E3F-4BF2D706A5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예스 명조 레귤러" panose="02020503000000000000" pitchFamily="18" charset="-127"/>
                    <a:ea typeface="예스 명조 레귤러" panose="02020503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스테디(S)</c:v>
                </c:pt>
                <c:pt idx="1">
                  <c:v>트렌디(T)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52.6</c:v>
                </c:pt>
                <c:pt idx="1">
                  <c:v>90.7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60-417D-8E3F-4BF2D706A5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붐 이후</c:v>
                </c:pt>
              </c:strCache>
            </c:strRef>
          </c:tx>
          <c:spPr>
            <a:solidFill>
              <a:srgbClr val="3A6526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242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60-417D-8E3F-4BF2D706A52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4CE88B3-2F56-40EC-B59F-B1ECB7756390}" type="VALUE">
                      <a:rPr lang="en-US" altLang="ko-KR" sz="1800" b="1">
                        <a:solidFill>
                          <a:srgbClr val="3A6526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D960-417D-8E3F-4BF2D706A52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sz="1800" b="1" dirty="0">
                        <a:solidFill>
                          <a:srgbClr val="724259"/>
                        </a:solidFill>
                      </a:rPr>
                      <a:t>0.5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D960-417D-8E3F-4BF2D706A5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예스 명조 레귤러" panose="02020503000000000000" pitchFamily="18" charset="-127"/>
                    <a:ea typeface="예스 명조 레귤러" panose="02020503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스테디(S)</c:v>
                </c:pt>
                <c:pt idx="1">
                  <c:v>트렌디(T)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5.3</c:v>
                </c:pt>
                <c:pt idx="1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960-417D-8E3F-4BF2D706A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0"/>
        <c:overlap val="-57"/>
        <c:axId val="1664934080"/>
        <c:axId val="1669560016"/>
      </c:barChart>
      <c:catAx>
        <c:axId val="166493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  <a:cs typeface="+mn-cs"/>
              </a:defRPr>
            </a:pPr>
            <a:endParaRPr lang="ko-KR"/>
          </a:p>
        </c:txPr>
        <c:crossAx val="1669560016"/>
        <c:crosses val="autoZero"/>
        <c:auto val="1"/>
        <c:lblAlgn val="ctr"/>
        <c:lblOffset val="100"/>
        <c:noMultiLvlLbl val="0"/>
      </c:catAx>
      <c:valAx>
        <c:axId val="1669560016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16649340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예스 명조 레귤러" panose="02020503000000000000" pitchFamily="18" charset="-127"/>
              <a:ea typeface="예스 명조 레귤러" panose="02020503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>
          <a:latin typeface="예스 명조 레귤러" panose="02020503000000000000" pitchFamily="18" charset="-127"/>
          <a:ea typeface="예스 명조 레귤러" panose="02020503000000000000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예스 명조 레귤러" panose="02020503000000000000" pitchFamily="18" charset="-127"/>
                <a:ea typeface="예스 명조 레귤러" panose="02020503000000000000" pitchFamily="18" charset="-127"/>
                <a:cs typeface="+mn-cs"/>
              </a:defRPr>
            </a:pP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탕후루의</a:t>
            </a:r>
            <a:r>
              <a:rPr lang="ko-KR" altLang="en-US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일별 </a:t>
            </a: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폐업률</a:t>
            </a:r>
            <a:endParaRPr lang="en-US" altLang="ko-KR" sz="19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c:rich>
      </c:tx>
      <c:layout>
        <c:manualLayout>
          <c:xMode val="edge"/>
          <c:yMode val="edge"/>
          <c:x val="0.175538369101872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예스 명조 레귤러" panose="02020503000000000000" pitchFamily="18" charset="-127"/>
              <a:ea typeface="예스 명조 레귤러" panose="02020503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1B95A8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54-44CB-B318-ADA283DB39F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1D6535B-054F-4270-B9C8-FED302ABE53D}" type="VALUE">
                      <a:rPr lang="en-US" altLang="ko-KR" sz="160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254-44CB-B318-ADA283DB39F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2.0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6254-44CB-B318-ADA283DB39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예스 명조 레귤러" panose="02020503000000000000" pitchFamily="18" charset="-127"/>
                    <a:ea typeface="예스 명조 레귤러" panose="02020503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대학권 내</c:v>
                </c:pt>
                <c:pt idx="1">
                  <c:v>대학권 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1.04</c:v>
                </c:pt>
                <c:pt idx="1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54-44CB-B318-ADA283DB39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1"/>
        <c:overlap val="-57"/>
        <c:axId val="1664934080"/>
        <c:axId val="1669560016"/>
      </c:barChart>
      <c:catAx>
        <c:axId val="166493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  <a:cs typeface="+mn-cs"/>
              </a:defRPr>
            </a:pPr>
            <a:endParaRPr lang="ko-KR"/>
          </a:p>
        </c:txPr>
        <c:crossAx val="1669560016"/>
        <c:crosses val="autoZero"/>
        <c:auto val="1"/>
        <c:lblAlgn val="ctr"/>
        <c:lblOffset val="100"/>
        <c:noMultiLvlLbl val="0"/>
      </c:catAx>
      <c:valAx>
        <c:axId val="1669560016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16649340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예스 명조 레귤러" panose="02020503000000000000" pitchFamily="18" charset="-127"/>
          <a:ea typeface="예스 명조 레귤러" panose="02020503000000000000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예스 명조 레귤러" panose="02020503000000000000" pitchFamily="18" charset="-127"/>
                <a:ea typeface="예스 명조 레귤러" panose="02020503000000000000" pitchFamily="18" charset="-127"/>
                <a:cs typeface="+mn-cs"/>
              </a:defRPr>
            </a:pP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스테디</a:t>
            </a:r>
            <a:r>
              <a:rPr lang="en-US" altLang="ko-KR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(S)</a:t>
            </a:r>
            <a:r>
              <a:rPr lang="ko-KR" altLang="en-US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와 </a:t>
            </a: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트렌디</a:t>
            </a:r>
            <a:r>
              <a:rPr lang="en-US" altLang="ko-KR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(T)</a:t>
            </a:r>
            <a:r>
              <a:rPr lang="ko-KR" altLang="en-US" sz="19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의 일별 </a:t>
            </a:r>
            <a:r>
              <a:rPr lang="ko-KR" altLang="en-US" sz="19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폐업률</a:t>
            </a:r>
            <a:endParaRPr lang="en-US" altLang="ko-KR" sz="19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예스 명조 레귤러" panose="02020503000000000000" pitchFamily="18" charset="-127"/>
              <a:ea typeface="예스 명조 레귤러" panose="02020503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대학권 내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60-417D-8E3F-4BF2D706A52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1D6535B-054F-4270-B9C8-FED302ABE53D}" type="VALUE">
                      <a:rPr lang="en-US" altLang="ko-KR" sz="160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960-417D-8E3F-4BF2D706A52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DE8B1CA-F0CE-4EF5-941F-D792CE188B91}" type="VALUE">
                      <a:rPr lang="en-US" altLang="ko-KR" sz="1600" b="0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960-417D-8E3F-4BF2D706A5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예스 명조 레귤러" panose="02020503000000000000" pitchFamily="18" charset="-127"/>
                    <a:ea typeface="예스 명조 레귤러" panose="02020503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스테디(S)</c:v>
                </c:pt>
                <c:pt idx="1">
                  <c:v>트렌디(T)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1.8</c:v>
                </c:pt>
                <c:pt idx="1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60-417D-8E3F-4BF2D706A5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대학권 외</c:v>
                </c:pt>
              </c:strCache>
            </c:strRef>
          </c:tx>
          <c:spPr>
            <a:solidFill>
              <a:srgbClr val="3A6526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242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60-417D-8E3F-4BF2D706A52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4CE88B3-2F56-40EC-B59F-B1ECB7756390}" type="VALUE">
                      <a:rPr lang="en-US" altLang="ko-KR" sz="1800" b="1">
                        <a:solidFill>
                          <a:srgbClr val="3A6526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D960-417D-8E3F-4BF2D706A52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sz="1800" b="1" dirty="0">
                        <a:solidFill>
                          <a:srgbClr val="724259"/>
                        </a:solidFill>
                      </a:rPr>
                      <a:t>6.7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D960-417D-8E3F-4BF2D706A5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예스 명조 레귤러" panose="02020503000000000000" pitchFamily="18" charset="-127"/>
                    <a:ea typeface="예스 명조 레귤러" panose="02020503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스테디(S)</c:v>
                </c:pt>
                <c:pt idx="1">
                  <c:v>트렌디(T)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2.1</c:v>
                </c:pt>
                <c:pt idx="1">
                  <c:v>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960-417D-8E3F-4BF2D706A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0"/>
        <c:overlap val="-57"/>
        <c:axId val="1664934080"/>
        <c:axId val="1669560016"/>
      </c:barChart>
      <c:catAx>
        <c:axId val="166493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  <a:cs typeface="+mn-cs"/>
              </a:defRPr>
            </a:pPr>
            <a:endParaRPr lang="ko-KR"/>
          </a:p>
        </c:txPr>
        <c:crossAx val="1669560016"/>
        <c:crosses val="autoZero"/>
        <c:auto val="1"/>
        <c:lblAlgn val="ctr"/>
        <c:lblOffset val="100"/>
        <c:noMultiLvlLbl val="0"/>
      </c:catAx>
      <c:valAx>
        <c:axId val="1669560016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16649340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예스 명조 레귤러" panose="02020503000000000000" pitchFamily="18" charset="-127"/>
              <a:ea typeface="예스 명조 레귤러" panose="02020503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>
          <a:latin typeface="예스 명조 레귤러" panose="02020503000000000000" pitchFamily="18" charset="-127"/>
          <a:ea typeface="예스 명조 레귤러" panose="02020503000000000000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A5BA3-35F2-40C4-9253-84DC5DE375B7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873FD-4204-4286-BC89-0AD7A3B56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126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시선이 약간 사이드로 퍼지는 느낌인가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46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탕후루에</a:t>
            </a:r>
            <a:r>
              <a:rPr lang="ko-KR" altLang="en-US" dirty="0"/>
              <a:t> 대한 분석을 진행하기 위해 수집한 데이터셋의 다양한 음식들에 대해 분석해보았습니다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결과 흥미로운 사실을 발견하였습니다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우리는 앞에서 </a:t>
            </a:r>
            <a:r>
              <a:rPr lang="ko-KR" altLang="en-US" dirty="0" err="1"/>
              <a:t>탕후루를</a:t>
            </a:r>
            <a:r>
              <a:rPr lang="ko-KR" altLang="en-US" dirty="0"/>
              <a:t> </a:t>
            </a:r>
            <a:r>
              <a:rPr lang="en-US" altLang="ko-KR" dirty="0"/>
              <a:t>23</a:t>
            </a:r>
            <a:r>
              <a:rPr lang="ko-KR" altLang="en-US" dirty="0"/>
              <a:t>년 대한민국의 주인공이며 관심</a:t>
            </a:r>
            <a:r>
              <a:rPr lang="en-US" altLang="ko-KR" dirty="0"/>
              <a:t>, </a:t>
            </a:r>
            <a:r>
              <a:rPr lang="ko-KR" altLang="en-US" dirty="0"/>
              <a:t>영향력</a:t>
            </a:r>
            <a:r>
              <a:rPr lang="en-US" altLang="ko-KR" dirty="0"/>
              <a:t>, </a:t>
            </a:r>
            <a:r>
              <a:rPr lang="ko-KR" altLang="en-US" dirty="0"/>
              <a:t>확장속도 등 많은 면에서 매우 이례적인 현상이다 라고 설명하였습니다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 </a:t>
            </a:r>
            <a:r>
              <a:rPr lang="ko-KR" altLang="en-US" dirty="0" err="1"/>
              <a:t>탕후루</a:t>
            </a:r>
            <a:r>
              <a:rPr lang="ko-KR" altLang="en-US" dirty="0"/>
              <a:t> 돌풍이 과연 정말로 이례적인 </a:t>
            </a:r>
            <a:r>
              <a:rPr lang="ko-KR" altLang="en-US" dirty="0" err="1"/>
              <a:t>상황인걸까요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77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아니요</a:t>
            </a:r>
            <a:r>
              <a:rPr lang="en-US" altLang="ko-KR" dirty="0"/>
              <a:t>. </a:t>
            </a:r>
            <a:r>
              <a:rPr lang="ko-KR" altLang="en-US" dirty="0"/>
              <a:t>대한민국에는 </a:t>
            </a:r>
            <a:r>
              <a:rPr lang="ko-KR" altLang="en-US" dirty="0" err="1"/>
              <a:t>탕후루</a:t>
            </a:r>
            <a:r>
              <a:rPr lang="ko-KR" altLang="en-US" dirty="0"/>
              <a:t> 이전에도 이러한 돌풍이 분명 존재하였습니다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89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아니요</a:t>
            </a:r>
            <a:r>
              <a:rPr lang="en-US" altLang="ko-KR" dirty="0"/>
              <a:t>. </a:t>
            </a:r>
            <a:r>
              <a:rPr lang="ko-KR" altLang="en-US" dirty="0"/>
              <a:t>대한민국에는 </a:t>
            </a:r>
            <a:r>
              <a:rPr lang="ko-KR" altLang="en-US" dirty="0" err="1"/>
              <a:t>탕후루</a:t>
            </a:r>
            <a:r>
              <a:rPr lang="ko-KR" altLang="en-US" dirty="0"/>
              <a:t> 이전에도 이러한 돌풍이 분명 존재하였습니다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9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 째 용어는 </a:t>
            </a:r>
            <a:r>
              <a:rPr lang="ko-KR" altLang="en-US" dirty="0" err="1"/>
              <a:t>스테디와</a:t>
            </a:r>
            <a:r>
              <a:rPr lang="ko-KR" altLang="en-US" dirty="0"/>
              <a:t> </a:t>
            </a:r>
            <a:r>
              <a:rPr lang="ko-KR" altLang="en-US" dirty="0" err="1"/>
              <a:t>트렌디입니다</a:t>
            </a:r>
            <a:r>
              <a:rPr lang="en-US" altLang="ko-KR" dirty="0"/>
              <a:t>. </a:t>
            </a:r>
            <a:r>
              <a:rPr lang="ko-KR" altLang="en-US" dirty="0" err="1"/>
              <a:t>스테디와</a:t>
            </a:r>
            <a:r>
              <a:rPr lang="ko-KR" altLang="en-US" dirty="0"/>
              <a:t> </a:t>
            </a:r>
            <a:r>
              <a:rPr lang="ko-KR" altLang="en-US" dirty="0" err="1"/>
              <a:t>트렌디는</a:t>
            </a:r>
            <a:r>
              <a:rPr lang="ko-KR" altLang="en-US" dirty="0"/>
              <a:t> 음식들을 두 가지 그룹으로 구분한 것으로 구분 기준에 대해서는 뒤에 자세하게 설명하겠지만 현재는 붐 시점을 한 번 맞이했던 아이템이 그 이후 변해가는 양상에 따라 두 가지 그룹으로 구분한 것이라고 이해하시면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1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 째 용어는 </a:t>
            </a:r>
            <a:r>
              <a:rPr lang="ko-KR" altLang="en-US" dirty="0" err="1"/>
              <a:t>스테디와</a:t>
            </a:r>
            <a:r>
              <a:rPr lang="ko-KR" altLang="en-US" dirty="0"/>
              <a:t> </a:t>
            </a:r>
            <a:r>
              <a:rPr lang="ko-KR" altLang="en-US" dirty="0" err="1"/>
              <a:t>트렌디입니다</a:t>
            </a:r>
            <a:r>
              <a:rPr lang="en-US" altLang="ko-KR" dirty="0"/>
              <a:t>. </a:t>
            </a:r>
            <a:r>
              <a:rPr lang="ko-KR" altLang="en-US" dirty="0" err="1"/>
              <a:t>스테디와</a:t>
            </a:r>
            <a:r>
              <a:rPr lang="ko-KR" altLang="en-US" dirty="0"/>
              <a:t> </a:t>
            </a:r>
            <a:r>
              <a:rPr lang="ko-KR" altLang="en-US" dirty="0" err="1"/>
              <a:t>트렌디는</a:t>
            </a:r>
            <a:r>
              <a:rPr lang="ko-KR" altLang="en-US" dirty="0"/>
              <a:t> 음식들을 두 가지 그룹으로 구분한 것으로 구분 기준에 대해서는 뒤에 자세하게 설명하겠지만 현재는 붐 시점을 한 번 맞이했던 아이템이 그 이후 변해가는 양상에 따라 두 가지 그룹으로 구분한 것이라고 이해하시면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8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627823021a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폐업률과 평균 영업일 2개의 parameter 기준으로 클러스팅한 결과입니다.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평균영업일 계산은 (업종별 평균영업일) /( BOOM시점부터 현재까지의 기간)입니다.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 마라탕: (마라탕의 평균영업일: 1987)/(마라탕의 BOOM시점으로부터 현재까지의 기간(월): 51) = 21.8235</a:t>
            </a:r>
            <a:endParaRPr/>
          </a:p>
        </p:txBody>
      </p:sp>
      <p:sp>
        <p:nvSpPr>
          <p:cNvPr id="575" name="Google Shape;575;g2627823021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붐 시점 이후 </a:t>
            </a:r>
            <a:r>
              <a:rPr lang="ko-KR" altLang="en-US" dirty="0" err="1"/>
              <a:t>폐업률이</a:t>
            </a:r>
            <a:r>
              <a:rPr lang="ko-KR" altLang="en-US" dirty="0"/>
              <a:t> 가파르게 증가한다</a:t>
            </a:r>
            <a:r>
              <a:rPr lang="en-US" altLang="ko-KR" dirty="0"/>
              <a:t>.( trend &gt; steady)</a:t>
            </a:r>
          </a:p>
          <a:p>
            <a:endParaRPr lang="ko-KR" altLang="en-US" dirty="0"/>
          </a:p>
          <a:p>
            <a:r>
              <a:rPr lang="ko-KR" altLang="en-US" dirty="0"/>
              <a:t>이때 </a:t>
            </a:r>
            <a:r>
              <a:rPr lang="ko-KR" altLang="en-US" dirty="0" err="1"/>
              <a:t>탕후루는</a:t>
            </a:r>
            <a:r>
              <a:rPr lang="ko-KR" altLang="en-US" dirty="0"/>
              <a:t> 어떻게 움직이는지</a:t>
            </a:r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52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붐 시점 이후 </a:t>
            </a:r>
            <a:r>
              <a:rPr lang="ko-KR" altLang="en-US" dirty="0" err="1"/>
              <a:t>폐업률이</a:t>
            </a:r>
            <a:r>
              <a:rPr lang="ko-KR" altLang="en-US" dirty="0"/>
              <a:t> 가파르게 증가한다</a:t>
            </a:r>
            <a:r>
              <a:rPr lang="en-US" altLang="ko-KR" dirty="0"/>
              <a:t>.( trend &gt; steady)</a:t>
            </a:r>
          </a:p>
          <a:p>
            <a:endParaRPr lang="ko-KR" altLang="en-US" dirty="0"/>
          </a:p>
          <a:p>
            <a:r>
              <a:rPr lang="ko-KR" altLang="en-US" dirty="0"/>
              <a:t>이때 </a:t>
            </a:r>
            <a:r>
              <a:rPr lang="ko-KR" altLang="en-US" dirty="0" err="1"/>
              <a:t>탕후루는</a:t>
            </a:r>
            <a:r>
              <a:rPr lang="ko-KR" altLang="en-US" dirty="0"/>
              <a:t> 어떻게 움직이는지</a:t>
            </a:r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43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627823021a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폐업률과 평균 영업일 2개의 parameter 기준으로 클러스팅한 결과입니다.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평균영업일 계산은 (업종별 평균영업일) /( BOOM시점부터 현재까지의 기간)입니다.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 마라탕: (마라탕의 평균영업일: 1987)/(마라탕의 BOOM시점으로부터 현재까지의 기간(월): 51) = 21.8235</a:t>
            </a:r>
            <a:endParaRPr/>
          </a:p>
        </p:txBody>
      </p:sp>
      <p:sp>
        <p:nvSpPr>
          <p:cNvPr id="575" name="Google Shape;575;g2627823021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134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붐 시점 이후 </a:t>
            </a:r>
            <a:r>
              <a:rPr lang="ko-KR" altLang="en-US" dirty="0" err="1"/>
              <a:t>폐업률이</a:t>
            </a:r>
            <a:r>
              <a:rPr lang="ko-KR" altLang="en-US" dirty="0"/>
              <a:t> 가파르게 증가한다</a:t>
            </a:r>
            <a:r>
              <a:rPr lang="en-US" altLang="ko-KR" dirty="0"/>
              <a:t>.( trend &gt; steady)</a:t>
            </a:r>
          </a:p>
          <a:p>
            <a:endParaRPr lang="ko-KR" altLang="en-US" dirty="0"/>
          </a:p>
          <a:p>
            <a:r>
              <a:rPr lang="ko-KR" altLang="en-US" dirty="0"/>
              <a:t>이때 </a:t>
            </a:r>
            <a:r>
              <a:rPr lang="ko-KR" altLang="en-US" dirty="0" err="1"/>
              <a:t>탕후루는</a:t>
            </a:r>
            <a:r>
              <a:rPr lang="ko-KR" altLang="en-US" dirty="0"/>
              <a:t> 어떻게 움직이는지</a:t>
            </a:r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13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16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붐 시점 이후 </a:t>
            </a:r>
            <a:r>
              <a:rPr lang="ko-KR" altLang="en-US" dirty="0" err="1"/>
              <a:t>폐업률이</a:t>
            </a:r>
            <a:r>
              <a:rPr lang="ko-KR" altLang="en-US" dirty="0"/>
              <a:t> 가파르게 증가한다</a:t>
            </a:r>
            <a:r>
              <a:rPr lang="en-US" altLang="ko-KR" dirty="0"/>
              <a:t>.( trend &gt; steady)</a:t>
            </a:r>
          </a:p>
          <a:p>
            <a:endParaRPr lang="ko-KR" altLang="en-US" dirty="0"/>
          </a:p>
          <a:p>
            <a:r>
              <a:rPr lang="ko-KR" altLang="en-US" dirty="0"/>
              <a:t>이때 </a:t>
            </a:r>
            <a:r>
              <a:rPr lang="ko-KR" altLang="en-US" dirty="0" err="1"/>
              <a:t>탕후루는</a:t>
            </a:r>
            <a:r>
              <a:rPr lang="ko-KR" altLang="en-US" dirty="0"/>
              <a:t> 어떻게 움직이는지</a:t>
            </a:r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65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51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627823021a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폐업률과 평균 영업일 2개의 parameter 기준으로 클러스팅한 결과입니다.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평균영업일 계산은 (업종별 평균영업일) /( BOOM시점부터 현재까지의 기간)입니다.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 마라탕: (마라탕의 평균영업일: 1987)/(마라탕의 BOOM시점으로부터 현재까지의 기간(월): 51) = 21.8235</a:t>
            </a:r>
            <a:endParaRPr/>
          </a:p>
        </p:txBody>
      </p:sp>
      <p:sp>
        <p:nvSpPr>
          <p:cNvPr id="575" name="Google Shape;575;g2627823021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178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05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29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 트렌드와 인허가수 보여주기</a:t>
            </a:r>
            <a:endParaRPr lang="en-US" altLang="ko-KR" dirty="0"/>
          </a:p>
          <a:p>
            <a:r>
              <a:rPr lang="ko-KR" altLang="en-US" dirty="0"/>
              <a:t>실제 구글 트렌드와 </a:t>
            </a:r>
            <a:r>
              <a:rPr lang="ko-KR" altLang="en-US" dirty="0" err="1"/>
              <a:t>음식정</a:t>
            </a:r>
            <a:r>
              <a:rPr lang="ko-KR" altLang="en-US" dirty="0"/>
              <a:t> 인허가 수 데이터를 살펴보면 </a:t>
            </a:r>
            <a:r>
              <a:rPr lang="ko-KR" altLang="en-US" dirty="0" err="1"/>
              <a:t>탕후루는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 이후 굉장히 단기간에 무려 </a:t>
            </a:r>
            <a:r>
              <a:rPr lang="en-US" altLang="ko-KR" dirty="0"/>
              <a:t>1600</a:t>
            </a:r>
            <a:r>
              <a:rPr lang="ko-KR" altLang="en-US" dirty="0"/>
              <a:t>개의 점포를 내며 폭발적인 성장을 한 것을 확인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77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대해 많은 </a:t>
            </a:r>
            <a:r>
              <a:rPr lang="ko-KR" altLang="en-US" dirty="0" err="1"/>
              <a:t>언로과</a:t>
            </a:r>
            <a:r>
              <a:rPr lang="ko-KR" altLang="en-US" dirty="0"/>
              <a:t> </a:t>
            </a:r>
            <a:r>
              <a:rPr lang="ko-KR" altLang="en-US" dirty="0" err="1"/>
              <a:t>인플루언서</a:t>
            </a:r>
            <a:r>
              <a:rPr lang="ko-KR" altLang="en-US" dirty="0"/>
              <a:t> 등이 </a:t>
            </a:r>
            <a:r>
              <a:rPr lang="ko-KR" altLang="en-US" dirty="0" err="1"/>
              <a:t>탕후루에</a:t>
            </a:r>
            <a:r>
              <a:rPr lang="ko-KR" altLang="en-US" dirty="0"/>
              <a:t> 대해 긍정적 부정적인 의견들이 나타나고 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562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이것에 대해 </a:t>
            </a:r>
            <a:r>
              <a:rPr lang="en-US" altLang="ko-KR" dirty="0"/>
              <a:t>~</a:t>
            </a:r>
            <a:r>
              <a:rPr lang="ko-KR" altLang="en-US" dirty="0"/>
              <a:t>정보가 들어있는 </a:t>
            </a:r>
            <a:r>
              <a:rPr lang="en-US" altLang="ko-KR" dirty="0"/>
              <a:t>~</a:t>
            </a:r>
            <a:r>
              <a:rPr lang="ko-KR" altLang="en-US" dirty="0"/>
              <a:t>데이터셋</a:t>
            </a:r>
            <a:r>
              <a:rPr lang="en-US" altLang="ko-KR" dirty="0"/>
              <a:t>, ~</a:t>
            </a:r>
            <a:r>
              <a:rPr lang="ko-KR" altLang="en-US" dirty="0"/>
              <a:t>정보가 들어있는 </a:t>
            </a:r>
            <a:r>
              <a:rPr lang="en-US" altLang="ko-KR" dirty="0"/>
              <a:t>~</a:t>
            </a:r>
            <a:r>
              <a:rPr lang="ko-KR" altLang="en-US" dirty="0"/>
              <a:t>데이터셋 총 </a:t>
            </a:r>
            <a:r>
              <a:rPr lang="en-US" altLang="ko-KR" dirty="0"/>
              <a:t>n</a:t>
            </a:r>
            <a:r>
              <a:rPr lang="ko-KR" altLang="en-US" dirty="0"/>
              <a:t>가지 데이터를 활용하여 분석해보았습니다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4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설명 드린 데이터를 활용하여 어떤 분석을 진행하였는지 알려드리기에 앞서 저희가 분석에 사용하기 위해 설정한 필수적인 용어와 </a:t>
            </a:r>
            <a:r>
              <a:rPr lang="ko-KR" altLang="en-US" dirty="0" err="1"/>
              <a:t>지표에에</a:t>
            </a:r>
            <a:r>
              <a:rPr lang="ko-KR" altLang="en-US" dirty="0"/>
              <a:t> 대해 간단히 짚고 넘어가도록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45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 째 저희가 설정한 용어 </a:t>
            </a:r>
            <a:r>
              <a:rPr lang="en-US" altLang="ko-KR" dirty="0"/>
              <a:t>‘</a:t>
            </a:r>
            <a:r>
              <a:rPr lang="ko-KR" altLang="en-US" dirty="0"/>
              <a:t>붐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붐은 저희 분석에서 가장 핵심적인 요소입니다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~~~~~~~ </a:t>
            </a:r>
            <a:r>
              <a:rPr lang="ko-KR" altLang="en-US" dirty="0"/>
              <a:t>붐 설명</a:t>
            </a:r>
            <a:endParaRPr lang="en-US" altLang="ko-KR" dirty="0"/>
          </a:p>
          <a:p>
            <a:r>
              <a:rPr lang="ko-KR" altLang="en-US" dirty="0"/>
              <a:t>이후 저희는 앞으로 살펴볼 대부분의 분석에서 붐 시점을 기준으로 붐 이전과</a:t>
            </a:r>
            <a:r>
              <a:rPr lang="en-US" altLang="ko-KR" dirty="0"/>
              <a:t>, </a:t>
            </a:r>
            <a:r>
              <a:rPr lang="ko-KR" altLang="en-US" dirty="0"/>
              <a:t>붐</a:t>
            </a:r>
            <a:r>
              <a:rPr lang="en-US" altLang="ko-KR" dirty="0"/>
              <a:t> </a:t>
            </a:r>
            <a:r>
              <a:rPr lang="ko-KR" altLang="en-US" dirty="0"/>
              <a:t>이후 어떤 차이점이 존재하는지 살펴 볼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4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 째 저희가 설정한 용어 </a:t>
            </a:r>
            <a:r>
              <a:rPr lang="en-US" altLang="ko-KR" dirty="0"/>
              <a:t>‘</a:t>
            </a:r>
            <a:r>
              <a:rPr lang="ko-KR" altLang="en-US" dirty="0"/>
              <a:t>붐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붐은 저희 분석에서 가장 핵심적인 요소입니다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~~~~~~~ </a:t>
            </a:r>
            <a:r>
              <a:rPr lang="ko-KR" altLang="en-US" dirty="0"/>
              <a:t>붐 설명</a:t>
            </a:r>
            <a:endParaRPr lang="en-US" altLang="ko-KR" dirty="0"/>
          </a:p>
          <a:p>
            <a:r>
              <a:rPr lang="ko-KR" altLang="en-US" dirty="0"/>
              <a:t>이후 저희는 앞으로 살펴볼 대부분의 분석에서 붐 시점을 기준으로 붐 이전과</a:t>
            </a:r>
            <a:r>
              <a:rPr lang="en-US" altLang="ko-KR" dirty="0"/>
              <a:t>, </a:t>
            </a:r>
            <a:r>
              <a:rPr lang="ko-KR" altLang="en-US" dirty="0"/>
              <a:t>붐</a:t>
            </a:r>
            <a:r>
              <a:rPr lang="en-US" altLang="ko-KR" dirty="0"/>
              <a:t> </a:t>
            </a:r>
            <a:r>
              <a:rPr lang="ko-KR" altLang="en-US" dirty="0"/>
              <a:t>이후 어떤 차이점이 존재하는지 살펴 볼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0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 째 저희가 설정한 용어 </a:t>
            </a:r>
            <a:r>
              <a:rPr lang="en-US" altLang="ko-KR" dirty="0"/>
              <a:t>‘</a:t>
            </a:r>
            <a:r>
              <a:rPr lang="ko-KR" altLang="en-US" dirty="0"/>
              <a:t>붐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붐은 저희 분석에서 가장 핵심적인 요소입니다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~~~~~~~ </a:t>
            </a:r>
            <a:r>
              <a:rPr lang="ko-KR" altLang="en-US" dirty="0"/>
              <a:t>붐 설명</a:t>
            </a:r>
            <a:endParaRPr lang="en-US" altLang="ko-KR" dirty="0"/>
          </a:p>
          <a:p>
            <a:r>
              <a:rPr lang="ko-KR" altLang="en-US" dirty="0"/>
              <a:t>이후 저희는 앞으로 살펴볼 대부분의 분석에서 붐 시점을 기준으로 붐 이전과</a:t>
            </a:r>
            <a:r>
              <a:rPr lang="en-US" altLang="ko-KR" dirty="0"/>
              <a:t>, </a:t>
            </a:r>
            <a:r>
              <a:rPr lang="ko-KR" altLang="en-US" dirty="0"/>
              <a:t>붐</a:t>
            </a:r>
            <a:r>
              <a:rPr lang="en-US" altLang="ko-KR" dirty="0"/>
              <a:t> </a:t>
            </a:r>
            <a:r>
              <a:rPr lang="ko-KR" altLang="en-US" dirty="0"/>
              <a:t>이후 어떤 차이점이 존재하는지 살펴 볼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73FD-4204-4286-BC89-0AD7A3B5678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0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0C540-586F-FD31-235A-7F791ADBB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5575E9-4158-90BF-3D9C-641E0BA36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90FFD-C3B4-106A-F954-E75A4738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052F4-1F0A-F016-1122-EFC88A7D1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AA1F5-E068-2C15-F4EF-952BB35C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6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EBCA4-4E44-EA35-3F7A-39DA3DFC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9EF899-26A3-8843-4FC6-F1693E8F1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E47E7-AD22-CCA2-AD81-3E90E32E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28E14-339A-20A1-FC42-6F3978DC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29120-C787-E442-9311-26DE3C69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E0241-E0E1-D249-6DFA-56D5EA25C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F2306B-9961-3C22-BCF4-0498702D4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E28D93-D0A4-32C0-7650-EBBDFF3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93D96B-B825-C239-0A01-98272024F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FB773-1747-BE5E-6344-2DA96899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28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FA759-36F8-78AF-094F-2A9805B0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D1770-4AFA-5E0F-E5F0-A8D427FB4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D77A3-31D5-9F2D-EEC0-2D711360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50A33-152E-2201-9B78-71D1E5AF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0A65D-0752-AAEE-3627-671F29DD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0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F5600-E47D-7D03-6F8F-9D3F640D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D8188-A9AF-8EE8-C5E5-A0BE2C948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4DCE14-56C5-EBA4-34E0-4FFA8DF8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A3E47-A41C-0485-E9C2-7782D168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BEFD7-522F-4112-E753-F435816D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3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E9FB2-A6B0-66B5-087E-62681D59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E2F19-47B9-0B13-8702-12D5EA902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542595-2010-998D-95FE-97F102C96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0664D-C03D-ED1E-5638-D5ECA8AE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DD19B-76DA-D8C6-9AB9-31E6DE07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E02CAC-DBA1-877C-B9DE-95BAE238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5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684A3-251C-B8ED-A2C2-9EFBA77C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B41AB6-0274-4A93-270F-1A1E488CC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D01A1-A690-1C1D-360B-5CD1D9A22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F114D-D4FA-47FC-5399-EC525BD55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23FDC8-7A09-B91F-23DE-9F5A415E7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E642B-1F01-BBFD-5700-763CD8A3E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5BBAC9-2CFB-EBD7-B366-AA9C5AB0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D225D-3119-E0E8-9064-F2736A2E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0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23165-4B15-00FD-0650-1FCB8068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1029F1-3A5C-A18B-1914-0A29CF966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C368CE-AC77-1B80-C943-E1B2EB8C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BEB5AF-5555-B918-C92E-761A226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724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1D00F3-2F5D-C956-3854-83BE7FFC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A49D6-C049-84B6-80D1-3DE1B2A44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89239E-7D3E-E790-61A3-17FAD5CA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1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4C0BA-7BEC-2BD3-1A67-0C8315C1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0D493-BFBC-AE7B-2A69-8AC1C7E53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2993C1-CEA8-3D60-F479-3A1B79C18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5A0AB4-7636-AD98-74DB-C935F24B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F71700-688D-B8ED-639A-1E2CCAA2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E6C53D-6DA6-2922-37BA-7A948F70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6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F23A-1EFA-EDC4-5E09-CD7F6456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E5CF81-2B98-9521-6155-F81152D7D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C5010-3DBB-EFD7-7F82-38EE4A2B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DD49E-1B99-790B-5BBD-574AC326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8392B-5586-5582-2F07-85486BCF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DF72DF-F56C-4E00-0E4B-D2EDFBCE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12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26FCF0-D338-2973-DAA8-C63433B5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52A5E4-0ACC-BCFB-2381-05656842F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228FA-C1D5-73B1-F832-EB5F72890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07BD4-0EFC-411B-9E0E-D79FE3AA196A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E2A73-407B-0705-CA48-4D6D6A737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353B7-326D-2357-E294-3944D22DE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2D27A-C44F-4947-BE3C-1B26E2EA2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65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microsoft.com/office/2007/relationships/hdphoto" Target="../media/hdphoto2.wdp"/><Relationship Id="rId9" Type="http://schemas.openxmlformats.org/officeDocument/2006/relationships/image" Target="../media/image6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1.png"/><Relationship Id="rId1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microsoft.com/office/2007/relationships/hdphoto" Target="../media/hdphoto4.wdp"/><Relationship Id="rId2" Type="http://schemas.openxmlformats.org/officeDocument/2006/relationships/image" Target="../media/image6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5.png"/><Relationship Id="rId10" Type="http://schemas.openxmlformats.org/officeDocument/2006/relationships/image" Target="../media/image14.png"/><Relationship Id="rId19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.svg"/><Relationship Id="rId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hart" Target="../charts/chart2.xml"/><Relationship Id="rId4" Type="http://schemas.microsoft.com/office/2007/relationships/hdphoto" Target="../media/hdphoto2.wdp"/><Relationship Id="rId9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1.png"/><Relationship Id="rId1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1.png"/><Relationship Id="rId1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0.png"/><Relationship Id="rId5" Type="http://schemas.microsoft.com/office/2007/relationships/hdphoto" Target="../media/hdphoto3.wdp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hart" Target="../charts/chart4.xml"/><Relationship Id="rId4" Type="http://schemas.microsoft.com/office/2007/relationships/hdphoto" Target="../media/hdphoto2.wdp"/><Relationship Id="rId9" Type="http://schemas.openxmlformats.org/officeDocument/2006/relationships/chart" Target="../charts/chart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1.png"/><Relationship Id="rId1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1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image" Target="../media/image7.svg"/><Relationship Id="rId4" Type="http://schemas.microsoft.com/office/2007/relationships/hdphoto" Target="../media/hdphoto2.wdp"/><Relationship Id="rId9" Type="http://schemas.openxmlformats.org/officeDocument/2006/relationships/image" Target="../media/image6.png"/><Relationship Id="rId1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030D11-5C1D-26C9-A89C-FB7710852F99}"/>
              </a:ext>
            </a:extLst>
          </p:cNvPr>
          <p:cNvSpPr/>
          <p:nvPr/>
        </p:nvSpPr>
        <p:spPr>
          <a:xfrm>
            <a:off x="-293932" y="5192176"/>
            <a:ext cx="2466109" cy="16494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8C432-9217-3C19-5581-BACE57A87CC6}"/>
              </a:ext>
            </a:extLst>
          </p:cNvPr>
          <p:cNvSpPr/>
          <p:nvPr/>
        </p:nvSpPr>
        <p:spPr>
          <a:xfrm>
            <a:off x="9944732" y="5192176"/>
            <a:ext cx="2466109" cy="1627723"/>
          </a:xfrm>
          <a:prstGeom prst="rect">
            <a:avLst/>
          </a:prstGeom>
          <a:solidFill>
            <a:schemeClr val="accent5">
              <a:lumMod val="20000"/>
              <a:lumOff val="8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8C8BD1-8B03-7248-1C50-FE5695863D87}"/>
              </a:ext>
            </a:extLst>
          </p:cNvPr>
          <p:cNvSpPr/>
          <p:nvPr/>
        </p:nvSpPr>
        <p:spPr>
          <a:xfrm>
            <a:off x="-286461" y="19050"/>
            <a:ext cx="2466109" cy="1627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CE5A48-DF90-0551-4C0A-57809A2BDE55}"/>
              </a:ext>
            </a:extLst>
          </p:cNvPr>
          <p:cNvSpPr/>
          <p:nvPr/>
        </p:nvSpPr>
        <p:spPr>
          <a:xfrm>
            <a:off x="9944732" y="19051"/>
            <a:ext cx="2466109" cy="1627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DFF459-A412-3840-4F9C-78CDF77E9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07" b="81470" l="9585" r="89617">
                        <a14:foregroundMark x1="68211" y1="42812" x2="68211" y2="42812"/>
                        <a14:foregroundMark x1="71885" y1="40096" x2="71885" y2="40096"/>
                        <a14:foregroundMark x1="67412" y1="79553" x2="67412" y2="79553"/>
                        <a14:foregroundMark x1="70767" y1="23482" x2="70767" y2="23482"/>
                        <a14:foregroundMark x1="70767" y1="32428" x2="70767" y2="32428"/>
                        <a14:foregroundMark x1="66294" y1="30351" x2="66294" y2="30351"/>
                        <a14:foregroundMark x1="68690" y1="27157" x2="68690" y2="27157"/>
                        <a14:foregroundMark x1="77157" y1="26358" x2="77157" y2="26358"/>
                        <a14:foregroundMark x1="81629" y1="32428" x2="81629" y2="32428"/>
                        <a14:foregroundMark x1="71885" y1="40895" x2="71885" y2="40895"/>
                        <a14:foregroundMark x1="71565" y1="36901" x2="71565" y2="36901"/>
                        <a14:foregroundMark x1="67412" y1="42812" x2="67412" y2="42812"/>
                        <a14:foregroundMark x1="74281" y1="24760" x2="74281" y2="24760"/>
                        <a14:foregroundMark x1="75080" y1="28435" x2="75080" y2="28435"/>
                        <a14:foregroundMark x1="72684" y1="29553" x2="72684" y2="29553"/>
                        <a14:foregroundMark x1="72684" y1="28754" x2="72684" y2="28754"/>
                        <a14:foregroundMark x1="72684" y1="28754" x2="72684" y2="28754"/>
                        <a14:foregroundMark x1="72684" y1="28754" x2="72684" y2="28754"/>
                        <a14:foregroundMark x1="72684" y1="26837" x2="72684" y2="26837"/>
                        <a14:foregroundMark x1="72684" y1="26837" x2="72684" y2="26837"/>
                        <a14:foregroundMark x1="69808" y1="25879" x2="69808" y2="25879"/>
                        <a14:foregroundMark x1="71565" y1="24281" x2="71565" y2="24281"/>
                        <a14:foregroundMark x1="73482" y1="16773" x2="73482" y2="16773"/>
                        <a14:foregroundMark x1="80831" y1="22364" x2="80831" y2="22364"/>
                        <a14:foregroundMark x1="82748" y1="34824" x2="82748" y2="34824"/>
                        <a14:foregroundMark x1="68690" y1="41693" x2="68690" y2="41693"/>
                        <a14:foregroundMark x1="67891" y1="40895" x2="67891" y2="40895"/>
                        <a14:foregroundMark x1="67412" y1="79872" x2="67412" y2="79872"/>
                        <a14:foregroundMark x1="60703" y1="80671" x2="60703" y2="80671"/>
                        <a14:foregroundMark x1="78275" y1="81150" x2="78275" y2="81150"/>
                        <a14:foregroundMark x1="73962" y1="81470" x2="73962" y2="81470"/>
                        <a14:foregroundMark x1="71565" y1="56550" x2="71565" y2="56550"/>
                        <a14:foregroundMark x1="63419" y1="48562" x2="63419" y2="48562"/>
                        <a14:foregroundMark x1="77955" y1="48562" x2="77955" y2="48562"/>
                        <a14:foregroundMark x1="71086" y1="60543" x2="71086" y2="60543"/>
                        <a14:foregroundMark x1="71885" y1="60224" x2="71885" y2="60224"/>
                        <a14:foregroundMark x1="38019" y1="40415" x2="38019" y2="40415"/>
                        <a14:foregroundMark x1="31629" y1="46006" x2="31629" y2="46006"/>
                        <a14:foregroundMark x1="33706" y1="80671" x2="33706" y2="80671"/>
                        <a14:foregroundMark x1="20767" y1="80351" x2="20767" y2="80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32"/>
          <a:stretch/>
        </p:blipFill>
        <p:spPr>
          <a:xfrm>
            <a:off x="1769543" y="5780840"/>
            <a:ext cx="2775858" cy="2284491"/>
          </a:xfrm>
          <a:prstGeom prst="rect">
            <a:avLst/>
          </a:prstGeom>
        </p:spPr>
      </p:pic>
      <p:pic>
        <p:nvPicPr>
          <p:cNvPr id="8" name="그림 7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42BEBDCF-2B32-7FFC-92B2-D7DD7C92B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46" b="13778"/>
          <a:stretch/>
        </p:blipFill>
        <p:spPr>
          <a:xfrm>
            <a:off x="3918629" y="5452188"/>
            <a:ext cx="1422288" cy="2255313"/>
          </a:xfrm>
          <a:prstGeom prst="rect">
            <a:avLst/>
          </a:prstGeom>
        </p:spPr>
      </p:pic>
      <p:pic>
        <p:nvPicPr>
          <p:cNvPr id="10" name="그림 9" descr="모자, 헤드기어, 의류, 클립아트이(가) 표시된 사진&#10;&#10;자동 생성된 설명">
            <a:extLst>
              <a:ext uri="{FF2B5EF4-FFF2-40B4-BE49-F238E27FC236}">
                <a16:creationId xmlns:a16="http://schemas.microsoft.com/office/drawing/2014/main" id="{AC42F6C6-599D-F2C4-0B82-01D380ED6D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4189" y1="26216" x2="64189" y2="26216"/>
                        <a14:foregroundMark x1="63649" y1="18243" x2="63649" y2="18243"/>
                        <a14:foregroundMark x1="78108" y1="80405" x2="78108" y2="80405"/>
                        <a14:foregroundMark x1="70000" y1="80541" x2="70000" y2="80541"/>
                        <a14:foregroundMark x1="61216" y1="80946" x2="61216" y2="80946"/>
                        <a14:foregroundMark x1="64189" y1="78784" x2="64189" y2="78784"/>
                        <a14:foregroundMark x1="67838" y1="64459" x2="67838" y2="64459"/>
                        <a14:foregroundMark x1="57973" y1="80541" x2="57973" y2="80541"/>
                        <a14:foregroundMark x1="65676" y1="80811" x2="65676" y2="80811"/>
                        <a14:foregroundMark x1="66892" y1="81351" x2="66892" y2="81351"/>
                        <a14:foregroundMark x1="63784" y1="81351" x2="63784" y2="81351"/>
                        <a14:foregroundMark x1="50000" y1="80000" x2="50000" y2="80000"/>
                        <a14:foregroundMark x1="49054" y1="80000" x2="49054" y2="80000"/>
                        <a14:foregroundMark x1="87568" y1="80000" x2="87568" y2="80000"/>
                        <a14:foregroundMark x1="81081" y1="44459" x2="81081" y2="44459"/>
                        <a14:foregroundMark x1="73108" y1="59730" x2="73108" y2="59730"/>
                        <a14:foregroundMark x1="39189" y1="78378" x2="39189" y2="78378"/>
                        <a14:foregroundMark x1="44189" y1="80405" x2="44189" y2="80405"/>
                        <a14:foregroundMark x1="45946" y1="80000" x2="45946" y2="80000"/>
                        <a14:foregroundMark x1="20676" y1="79865" x2="20676" y2="79865"/>
                        <a14:foregroundMark x1="15811" y1="79459" x2="15811" y2="79459"/>
                        <a14:foregroundMark x1="15270" y1="79459" x2="15270" y2="79459"/>
                        <a14:foregroundMark x1="72703" y1="65270" x2="72703" y2="6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42" b="11905"/>
          <a:stretch/>
        </p:blipFill>
        <p:spPr>
          <a:xfrm>
            <a:off x="4695587" y="5043788"/>
            <a:ext cx="1984067" cy="3356021"/>
          </a:xfrm>
          <a:prstGeom prst="rect">
            <a:avLst/>
          </a:prstGeom>
        </p:spPr>
      </p:pic>
      <p:pic>
        <p:nvPicPr>
          <p:cNvPr id="11" name="그림 10" descr="모자, 헤드기어, 의류, 클립아트이(가) 표시된 사진&#10;&#10;자동 생성된 설명">
            <a:extLst>
              <a:ext uri="{FF2B5EF4-FFF2-40B4-BE49-F238E27FC236}">
                <a16:creationId xmlns:a16="http://schemas.microsoft.com/office/drawing/2014/main" id="{406D76A5-8B13-FCEC-E77D-3508761A17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4189" y1="26216" x2="64189" y2="26216"/>
                        <a14:foregroundMark x1="63649" y1="18243" x2="63649" y2="18243"/>
                        <a14:foregroundMark x1="78108" y1="80405" x2="78108" y2="80405"/>
                        <a14:foregroundMark x1="70000" y1="80541" x2="70000" y2="80541"/>
                        <a14:foregroundMark x1="61216" y1="80946" x2="61216" y2="80946"/>
                        <a14:foregroundMark x1="64189" y1="78784" x2="64189" y2="78784"/>
                        <a14:foregroundMark x1="67838" y1="64459" x2="67838" y2="64459"/>
                        <a14:foregroundMark x1="57973" y1="80541" x2="57973" y2="80541"/>
                        <a14:foregroundMark x1="65676" y1="80811" x2="65676" y2="80811"/>
                        <a14:foregroundMark x1="66892" y1="81351" x2="66892" y2="81351"/>
                        <a14:foregroundMark x1="63784" y1="81351" x2="63784" y2="81351"/>
                        <a14:foregroundMark x1="50000" y1="80000" x2="50000" y2="80000"/>
                        <a14:foregroundMark x1="49054" y1="80000" x2="49054" y2="80000"/>
                        <a14:foregroundMark x1="87568" y1="80000" x2="87568" y2="80000"/>
                        <a14:foregroundMark x1="81081" y1="44459" x2="81081" y2="44459"/>
                        <a14:foregroundMark x1="73108" y1="59730" x2="73108" y2="59730"/>
                        <a14:foregroundMark x1="39189" y1="78378" x2="39189" y2="78378"/>
                        <a14:foregroundMark x1="44189" y1="80405" x2="44189" y2="80405"/>
                        <a14:foregroundMark x1="45946" y1="80000" x2="45946" y2="80000"/>
                        <a14:foregroundMark x1="20676" y1="79865" x2="20676" y2="79865"/>
                        <a14:foregroundMark x1="15811" y1="79459" x2="15811" y2="79459"/>
                        <a14:foregroundMark x1="15270" y1="79459" x2="15270" y2="79459"/>
                        <a14:foregroundMark x1="72703" y1="65270" x2="72703" y2="6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42" b="11905"/>
          <a:stretch/>
        </p:blipFill>
        <p:spPr>
          <a:xfrm flipH="1">
            <a:off x="5775757" y="4679812"/>
            <a:ext cx="2165462" cy="3662847"/>
          </a:xfrm>
          <a:prstGeom prst="rect">
            <a:avLst/>
          </a:prstGeom>
        </p:spPr>
      </p:pic>
      <p:pic>
        <p:nvPicPr>
          <p:cNvPr id="13" name="그림 12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C439FE76-8C3C-1C26-219D-182CA13233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14" b="80676" l="10000" r="91486">
                        <a14:foregroundMark x1="65811" y1="80405" x2="65811" y2="80405"/>
                        <a14:foregroundMark x1="34459" y1="58243" x2="34459" y2="58243"/>
                        <a14:foregroundMark x1="29054" y1="46351" x2="29054" y2="46351"/>
                        <a14:foregroundMark x1="35676" y1="59730" x2="35676" y2="59730"/>
                        <a14:foregroundMark x1="32432" y1="74459" x2="32432" y2="74459"/>
                        <a14:foregroundMark x1="27162" y1="74189" x2="27162" y2="74189"/>
                        <a14:foregroundMark x1="40541" y1="80405" x2="40541" y2="80405"/>
                        <a14:foregroundMark x1="22973" y1="79865" x2="22973" y2="79865"/>
                        <a14:foregroundMark x1="31486" y1="80676" x2="31486" y2="80676"/>
                        <a14:foregroundMark x1="31486" y1="19595" x2="31486" y2="19595"/>
                        <a14:foregroundMark x1="37703" y1="18243" x2="37703" y2="18243"/>
                        <a14:foregroundMark x1="39730" y1="21351" x2="39730" y2="21351"/>
                        <a14:foregroundMark x1="37027" y1="16486" x2="37027" y2="16486"/>
                        <a14:foregroundMark x1="36216" y1="14865" x2="36216" y2="14865"/>
                        <a14:foregroundMark x1="35811" y1="13649" x2="35811" y2="13649"/>
                        <a14:foregroundMark x1="35270" y1="13514" x2="35270" y2="13514"/>
                        <a14:foregroundMark x1="35135" y1="13378" x2="35135" y2="13378"/>
                        <a14:foregroundMark x1="34865" y1="12838" x2="34865" y2="12838"/>
                        <a14:foregroundMark x1="24595" y1="16351" x2="24595" y2="16351"/>
                        <a14:foregroundMark x1="22973" y1="20000" x2="22973" y2="20000"/>
                        <a14:foregroundMark x1="22973" y1="18784" x2="22973" y2="18784"/>
                        <a14:foregroundMark x1="21081" y1="19459" x2="21081" y2="19459"/>
                        <a14:foregroundMark x1="22162" y1="18514" x2="22162" y2="18514"/>
                        <a14:foregroundMark x1="20811" y1="20946" x2="20811" y2="20946"/>
                        <a14:foregroundMark x1="20270" y1="21081" x2="20270" y2="21081"/>
                        <a14:foregroundMark x1="19865" y1="22027" x2="19865" y2="22027"/>
                        <a14:foregroundMark x1="23514" y1="24865" x2="23514" y2="24865"/>
                        <a14:foregroundMark x1="10946" y1="42838" x2="10946" y2="42838"/>
                        <a14:foregroundMark x1="67973" y1="56892" x2="67973" y2="56892"/>
                        <a14:foregroundMark x1="63514" y1="54730" x2="63514" y2="54730"/>
                        <a14:foregroundMark x1="64054" y1="63919" x2="64054" y2="63919"/>
                        <a14:foregroundMark x1="69189" y1="50811" x2="69189" y2="50811"/>
                        <a14:foregroundMark x1="63514" y1="16892" x2="63514" y2="16892"/>
                        <a14:foregroundMark x1="62568" y1="22297" x2="62568" y2="22297"/>
                        <a14:foregroundMark x1="78243" y1="17432" x2="78243" y2="17432"/>
                        <a14:foregroundMark x1="91486" y1="39459" x2="91486" y2="39459"/>
                        <a14:foregroundMark x1="53378" y1="57838" x2="53378" y2="57838"/>
                        <a14:foregroundMark x1="54189" y1="62568" x2="54189" y2="62568"/>
                        <a14:foregroundMark x1="29865" y1="50811" x2="29865" y2="50811"/>
                        <a14:foregroundMark x1="25270" y1="52838" x2="25270" y2="52838"/>
                        <a14:foregroundMark x1="82027" y1="31622" x2="82027" y2="31622"/>
                        <a14:foregroundMark x1="88514" y1="36351" x2="88514" y2="36351"/>
                        <a14:foregroundMark x1="90000" y1="37568" x2="90000" y2="37568"/>
                        <a14:foregroundMark x1="83919" y1="31351" x2="83919" y2="31351"/>
                        <a14:foregroundMark x1="83378" y1="31486" x2="83378" y2="31486"/>
                        <a14:foregroundMark x1="82973" y1="31486" x2="82973" y2="31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02" b="14286"/>
          <a:stretch/>
        </p:blipFill>
        <p:spPr>
          <a:xfrm flipH="1">
            <a:off x="8112507" y="5307983"/>
            <a:ext cx="1832226" cy="286928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6C33E8-F614-2888-0656-1A3979E5FFA3}"/>
              </a:ext>
            </a:extLst>
          </p:cNvPr>
          <p:cNvSpPr/>
          <p:nvPr/>
        </p:nvSpPr>
        <p:spPr>
          <a:xfrm>
            <a:off x="2179648" y="1646773"/>
            <a:ext cx="7765077" cy="3545403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 </a:t>
            </a:r>
          </a:p>
        </p:txBody>
      </p:sp>
      <p:pic>
        <p:nvPicPr>
          <p:cNvPr id="9" name="그림 8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CEB07693-5959-6F97-F653-9BE5FB057A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17" b="13778"/>
          <a:stretch/>
        </p:blipFill>
        <p:spPr>
          <a:xfrm flipH="1">
            <a:off x="4715412" y="5786340"/>
            <a:ext cx="1327462" cy="22553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177BA0-A456-87B0-74A6-B1B160320056}"/>
              </a:ext>
            </a:extLst>
          </p:cNvPr>
          <p:cNvSpPr txBox="1"/>
          <p:nvPr/>
        </p:nvSpPr>
        <p:spPr>
          <a:xfrm>
            <a:off x="4376619" y="3070003"/>
            <a:ext cx="3438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tx1"/>
                </a:solidFill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탕후루</a:t>
            </a:r>
            <a:r>
              <a:rPr lang="ko-KR" altLang="en-US" sz="3600" b="1" dirty="0">
                <a:solidFill>
                  <a:schemeClr val="tx1"/>
                </a:solidFill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 너 </a:t>
            </a:r>
            <a:r>
              <a:rPr lang="en-US" altLang="ko-KR" sz="3600" b="1" dirty="0">
                <a:solidFill>
                  <a:schemeClr val="tx1"/>
                </a:solidFill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T</a:t>
            </a:r>
            <a:r>
              <a:rPr lang="ko-KR" altLang="en-US" sz="3600" b="1" dirty="0">
                <a:solidFill>
                  <a:schemeClr val="tx1"/>
                </a:solidFill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야</a:t>
            </a:r>
            <a:r>
              <a:rPr lang="en-US" altLang="ko-KR" sz="3600" b="1" dirty="0">
                <a:solidFill>
                  <a:schemeClr val="tx1"/>
                </a:solidFill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?</a:t>
            </a:r>
          </a:p>
          <a:p>
            <a:pPr algn="ctr"/>
            <a:r>
              <a:rPr lang="ko-KR" altLang="en-US" sz="3600" b="1" dirty="0"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AB8AC-0AEA-CEBB-98A7-9D91B2327437}"/>
              </a:ext>
            </a:extLst>
          </p:cNvPr>
          <p:cNvSpPr/>
          <p:nvPr/>
        </p:nvSpPr>
        <p:spPr>
          <a:xfrm>
            <a:off x="2163664" y="19050"/>
            <a:ext cx="7848688" cy="1627723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FC4E980-F92E-6B85-EA34-A806C3E6D48E}"/>
              </a:ext>
            </a:extLst>
          </p:cNvPr>
          <p:cNvGrpSpPr/>
          <p:nvPr/>
        </p:nvGrpSpPr>
        <p:grpSpPr>
          <a:xfrm>
            <a:off x="7215182" y="5264598"/>
            <a:ext cx="1579948" cy="2515325"/>
            <a:chOff x="7215182" y="5264598"/>
            <a:chExt cx="1579948" cy="2515325"/>
          </a:xfrm>
        </p:grpSpPr>
        <p:pic>
          <p:nvPicPr>
            <p:cNvPr id="7" name="Picture 2" descr="탕후루 ">
              <a:extLst>
                <a:ext uri="{FF2B5EF4-FFF2-40B4-BE49-F238E27FC236}">
                  <a16:creationId xmlns:a16="http://schemas.microsoft.com/office/drawing/2014/main" id="{204CF2C8-814B-3D72-3473-DB3B62160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39228">
              <a:off x="7453144" y="5951263"/>
              <a:ext cx="477393" cy="542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클립아트, 그림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284A88EA-4107-1D28-EDDB-8203B3AB7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14" b="80676" l="10000" r="91486">
                          <a14:foregroundMark x1="65811" y1="80405" x2="65811" y2="80405"/>
                          <a14:foregroundMark x1="34459" y1="58243" x2="34459" y2="58243"/>
                          <a14:foregroundMark x1="29054" y1="46351" x2="29054" y2="46351"/>
                          <a14:foregroundMark x1="35676" y1="59730" x2="35676" y2="59730"/>
                          <a14:foregroundMark x1="32432" y1="74459" x2="32432" y2="74459"/>
                          <a14:foregroundMark x1="27162" y1="74189" x2="27162" y2="74189"/>
                          <a14:foregroundMark x1="40541" y1="80405" x2="40541" y2="80405"/>
                          <a14:foregroundMark x1="22973" y1="79865" x2="22973" y2="79865"/>
                          <a14:foregroundMark x1="31486" y1="80676" x2="31486" y2="80676"/>
                          <a14:foregroundMark x1="31486" y1="19595" x2="31486" y2="19595"/>
                          <a14:foregroundMark x1="37703" y1="18243" x2="37703" y2="18243"/>
                          <a14:foregroundMark x1="39730" y1="21351" x2="39730" y2="21351"/>
                          <a14:foregroundMark x1="37027" y1="16486" x2="37027" y2="16486"/>
                          <a14:foregroundMark x1="36216" y1="14865" x2="36216" y2="14865"/>
                          <a14:foregroundMark x1="35811" y1="13649" x2="35811" y2="13649"/>
                          <a14:foregroundMark x1="35270" y1="13514" x2="35270" y2="13514"/>
                          <a14:foregroundMark x1="35135" y1="13378" x2="35135" y2="13378"/>
                          <a14:foregroundMark x1="34865" y1="12838" x2="34865" y2="12838"/>
                          <a14:foregroundMark x1="24595" y1="16351" x2="24595" y2="16351"/>
                          <a14:foregroundMark x1="22973" y1="20000" x2="22973" y2="20000"/>
                          <a14:foregroundMark x1="22973" y1="18784" x2="22973" y2="18784"/>
                          <a14:foregroundMark x1="21081" y1="19459" x2="21081" y2="19459"/>
                          <a14:foregroundMark x1="22162" y1="18514" x2="22162" y2="18514"/>
                          <a14:foregroundMark x1="20811" y1="20946" x2="20811" y2="20946"/>
                          <a14:foregroundMark x1="20270" y1="21081" x2="20270" y2="21081"/>
                          <a14:foregroundMark x1="19865" y1="22027" x2="19865" y2="22027"/>
                          <a14:foregroundMark x1="23514" y1="24865" x2="23514" y2="24865"/>
                          <a14:foregroundMark x1="10946" y1="42838" x2="10946" y2="42838"/>
                          <a14:foregroundMark x1="67973" y1="56892" x2="67973" y2="56892"/>
                          <a14:foregroundMark x1="63514" y1="54730" x2="63514" y2="54730"/>
                          <a14:foregroundMark x1="64054" y1="63919" x2="64054" y2="63919"/>
                          <a14:foregroundMark x1="69189" y1="50811" x2="69189" y2="50811"/>
                          <a14:foregroundMark x1="63514" y1="16892" x2="63514" y2="16892"/>
                          <a14:foregroundMark x1="62568" y1="22297" x2="62568" y2="22297"/>
                          <a14:foregroundMark x1="78243" y1="17432" x2="78243" y2="17432"/>
                          <a14:foregroundMark x1="91486" y1="39459" x2="91486" y2="39459"/>
                          <a14:foregroundMark x1="53378" y1="57838" x2="53378" y2="57838"/>
                          <a14:foregroundMark x1="54189" y1="62568" x2="54189" y2="62568"/>
                          <a14:foregroundMark x1="29865" y1="50811" x2="29865" y2="50811"/>
                          <a14:foregroundMark x1="25270" y1="52838" x2="25270" y2="52838"/>
                          <a14:foregroundMark x1="82027" y1="31622" x2="82027" y2="31622"/>
                          <a14:foregroundMark x1="88514" y1="36351" x2="88514" y2="36351"/>
                          <a14:foregroundMark x1="90000" y1="37568" x2="90000" y2="37568"/>
                          <a14:foregroundMark x1="83919" y1="31351" x2="83919" y2="31351"/>
                          <a14:foregroundMark x1="83378" y1="31486" x2="83378" y2="31486"/>
                          <a14:foregroundMark x1="82973" y1="31486" x2="82973" y2="314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35" b="14286"/>
            <a:stretch/>
          </p:blipFill>
          <p:spPr>
            <a:xfrm>
              <a:off x="7215182" y="5264598"/>
              <a:ext cx="1579948" cy="2515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063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2520DCA-1115-3AF9-9730-C3466829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17" b="13778"/>
          <a:stretch/>
        </p:blipFill>
        <p:spPr>
          <a:xfrm flipH="1">
            <a:off x="10831080" y="1355474"/>
            <a:ext cx="398378" cy="707011"/>
          </a:xfrm>
          <a:prstGeom prst="rect">
            <a:avLst/>
          </a:prstGeom>
        </p:spPr>
      </p:pic>
      <p:pic>
        <p:nvPicPr>
          <p:cNvPr id="8" name="그림 7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9F170AC-1DED-2E6A-889D-74F108141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46" b="13778"/>
          <a:stretch/>
        </p:blipFill>
        <p:spPr>
          <a:xfrm flipH="1">
            <a:off x="10381235" y="1113201"/>
            <a:ext cx="401478" cy="665009"/>
          </a:xfrm>
          <a:prstGeom prst="rect">
            <a:avLst/>
          </a:prstGeom>
        </p:spPr>
      </p:pic>
      <p:pic>
        <p:nvPicPr>
          <p:cNvPr id="9" name="그림 8" descr="모자, 헤드기어, 의류, 클립아트이(가) 표시된 사진&#10;&#10;자동 생성된 설명">
            <a:extLst>
              <a:ext uri="{FF2B5EF4-FFF2-40B4-BE49-F238E27FC236}">
                <a16:creationId xmlns:a16="http://schemas.microsoft.com/office/drawing/2014/main" id="{6646EAE1-58E8-F761-C49E-F3AD18655D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189" y1="26216" x2="64189" y2="26216"/>
                        <a14:foregroundMark x1="63649" y1="18243" x2="63649" y2="18243"/>
                        <a14:foregroundMark x1="78108" y1="80405" x2="78108" y2="80405"/>
                        <a14:foregroundMark x1="70000" y1="80541" x2="70000" y2="80541"/>
                        <a14:foregroundMark x1="61216" y1="80946" x2="61216" y2="80946"/>
                        <a14:foregroundMark x1="64189" y1="78784" x2="64189" y2="78784"/>
                        <a14:foregroundMark x1="67838" y1="64459" x2="67838" y2="64459"/>
                        <a14:foregroundMark x1="57973" y1="80541" x2="57973" y2="80541"/>
                        <a14:foregroundMark x1="65676" y1="80811" x2="65676" y2="80811"/>
                        <a14:foregroundMark x1="66892" y1="81351" x2="66892" y2="81351"/>
                        <a14:foregroundMark x1="63784" y1="81351" x2="63784" y2="81351"/>
                        <a14:foregroundMark x1="50000" y1="80000" x2="50000" y2="80000"/>
                        <a14:foregroundMark x1="49054" y1="80000" x2="49054" y2="80000"/>
                        <a14:foregroundMark x1="87568" y1="80000" x2="87568" y2="80000"/>
                        <a14:foregroundMark x1="81081" y1="44459" x2="81081" y2="44459"/>
                        <a14:foregroundMark x1="73108" y1="59730" x2="73108" y2="59730"/>
                        <a14:foregroundMark x1="39189" y1="78378" x2="39189" y2="78378"/>
                        <a14:foregroundMark x1="44189" y1="80405" x2="44189" y2="80405"/>
                        <a14:foregroundMark x1="45946" y1="80000" x2="45946" y2="80000"/>
                        <a14:foregroundMark x1="20676" y1="79865" x2="20676" y2="79865"/>
                        <a14:foregroundMark x1="15811" y1="79459" x2="15811" y2="79459"/>
                        <a14:foregroundMark x1="15270" y1="79459" x2="15270" y2="79459"/>
                        <a14:foregroundMark x1="72703" y1="65270" x2="72703" y2="6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42" b="11905"/>
          <a:stretch/>
        </p:blipFill>
        <p:spPr>
          <a:xfrm>
            <a:off x="10975497" y="1504676"/>
            <a:ext cx="400140" cy="707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C56A57-ABC7-47FF-7F8C-92B3E9E99F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07" b="81470" l="9585" r="89617">
                        <a14:foregroundMark x1="68211" y1="42812" x2="68211" y2="42812"/>
                        <a14:foregroundMark x1="71885" y1="40096" x2="71885" y2="40096"/>
                        <a14:foregroundMark x1="67412" y1="79553" x2="67412" y2="79553"/>
                        <a14:foregroundMark x1="70767" y1="23482" x2="70767" y2="23482"/>
                        <a14:foregroundMark x1="70767" y1="32428" x2="70767" y2="32428"/>
                        <a14:foregroundMark x1="66294" y1="30351" x2="66294" y2="30351"/>
                        <a14:foregroundMark x1="68690" y1="27157" x2="68690" y2="27157"/>
                        <a14:foregroundMark x1="77157" y1="26358" x2="77157" y2="26358"/>
                        <a14:foregroundMark x1="81629" y1="32428" x2="81629" y2="32428"/>
                        <a14:foregroundMark x1="71885" y1="40895" x2="71885" y2="40895"/>
                        <a14:foregroundMark x1="71565" y1="36901" x2="71565" y2="36901"/>
                        <a14:foregroundMark x1="67412" y1="42812" x2="67412" y2="42812"/>
                        <a14:foregroundMark x1="74281" y1="24760" x2="74281" y2="24760"/>
                        <a14:foregroundMark x1="75080" y1="28435" x2="75080" y2="28435"/>
                        <a14:foregroundMark x1="72684" y1="29553" x2="72684" y2="29553"/>
                        <a14:foregroundMark x1="72684" y1="28754" x2="72684" y2="28754"/>
                        <a14:foregroundMark x1="72684" y1="28754" x2="72684" y2="28754"/>
                        <a14:foregroundMark x1="72684" y1="28754" x2="72684" y2="28754"/>
                        <a14:foregroundMark x1="72684" y1="26837" x2="72684" y2="26837"/>
                        <a14:foregroundMark x1="72684" y1="26837" x2="72684" y2="26837"/>
                        <a14:foregroundMark x1="69808" y1="25879" x2="69808" y2="25879"/>
                        <a14:foregroundMark x1="71565" y1="24281" x2="71565" y2="24281"/>
                        <a14:foregroundMark x1="73482" y1="16773" x2="73482" y2="16773"/>
                        <a14:foregroundMark x1="80831" y1="22364" x2="80831" y2="22364"/>
                        <a14:foregroundMark x1="82748" y1="34824" x2="82748" y2="34824"/>
                        <a14:foregroundMark x1="68690" y1="41693" x2="68690" y2="41693"/>
                        <a14:foregroundMark x1="67891" y1="40895" x2="67891" y2="40895"/>
                        <a14:foregroundMark x1="67412" y1="79872" x2="67412" y2="79872"/>
                        <a14:foregroundMark x1="60703" y1="80671" x2="60703" y2="80671"/>
                        <a14:foregroundMark x1="78275" y1="81150" x2="78275" y2="81150"/>
                        <a14:foregroundMark x1="73962" y1="81470" x2="73962" y2="81470"/>
                        <a14:foregroundMark x1="71565" y1="56550" x2="71565" y2="56550"/>
                        <a14:foregroundMark x1="63419" y1="48562" x2="63419" y2="48562"/>
                        <a14:foregroundMark x1="77955" y1="48562" x2="77955" y2="48562"/>
                        <a14:foregroundMark x1="71086" y1="60543" x2="71086" y2="60543"/>
                        <a14:foregroundMark x1="71885" y1="60224" x2="71885" y2="60224"/>
                        <a14:foregroundMark x1="38019" y1="40415" x2="38019" y2="40415"/>
                        <a14:foregroundMark x1="31629" y1="46006" x2="31629" y2="46006"/>
                        <a14:foregroundMark x1="33706" y1="80671" x2="33706" y2="80671"/>
                        <a14:foregroundMark x1="20767" y1="80351" x2="20767" y2="80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32"/>
          <a:stretch/>
        </p:blipFill>
        <p:spPr>
          <a:xfrm>
            <a:off x="10920539" y="1075763"/>
            <a:ext cx="571055" cy="469970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D1E75094-E907-8FB0-EE68-67C8FD9CE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F4315-F676-22C8-6EF1-1BEA8BB75031}"/>
              </a:ext>
            </a:extLst>
          </p:cNvPr>
          <p:cNvSpPr txBox="1"/>
          <p:nvPr/>
        </p:nvSpPr>
        <p:spPr>
          <a:xfrm>
            <a:off x="1539436" y="1760267"/>
            <a:ext cx="12234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endParaRPr lang="ko-KR" altLang="en-US" sz="30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C7B51A-7EE5-7112-FB9B-C2CE9372C0F2}"/>
              </a:ext>
            </a:extLst>
          </p:cNvPr>
          <p:cNvCxnSpPr>
            <a:cxnSpLocks/>
          </p:cNvCxnSpPr>
          <p:nvPr/>
        </p:nvCxnSpPr>
        <p:spPr>
          <a:xfrm>
            <a:off x="1480470" y="1798056"/>
            <a:ext cx="0" cy="518534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D74476-36A4-5FD7-646A-904967B48B66}"/>
              </a:ext>
            </a:extLst>
          </p:cNvPr>
          <p:cNvSpPr txBox="1"/>
          <p:nvPr/>
        </p:nvSpPr>
        <p:spPr>
          <a:xfrm>
            <a:off x="1764252" y="3023063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en-US" altLang="ko-KR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 가게의 수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/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전체 인허가 수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A53EB7-B755-86B6-BE7C-9348E15C156F}"/>
              </a:ext>
            </a:extLst>
          </p:cNvPr>
          <p:cNvSpPr txBox="1"/>
          <p:nvPr/>
        </p:nvSpPr>
        <p:spPr>
          <a:xfrm>
            <a:off x="1764252" y="3557751"/>
            <a:ext cx="778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</a:t>
            </a:r>
            <a:r>
              <a:rPr lang="ko-KR" altLang="en-US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해당 연월까지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가게의 수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/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해당 연월까지 누적 인허가 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79862-01F5-83EA-4D94-0B49604D1BB8}"/>
                  </a:ext>
                </a:extLst>
              </p:cNvPr>
              <p:cNvSpPr txBox="1"/>
              <p:nvPr/>
            </p:nvSpPr>
            <p:spPr>
              <a:xfrm>
                <a:off x="1764250" y="4096527"/>
                <a:ext cx="9355695" cy="6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조정된 </a:t>
                </a:r>
                <a:r>
                  <a:rPr lang="ko-KR" altLang="en-US" b="1" dirty="0" err="1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폐업률</a:t>
                </a:r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 </a:t>
                </a:r>
                <a:r>
                  <a:rPr lang="en-US" altLang="ko-KR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바른바탕OTFPro 1" panose="02000300000000000000" pitchFamily="50" charset="-127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평균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 </m:t>
                                </m:r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영업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 </m:t>
                                </m:r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기간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바른바탕OTFPro 1" panose="02000300000000000000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  <m:t>평</m:t>
                            </m:r>
                            <m:r>
                              <a:rPr lang="ko-KR" altLang="en-US" sz="1600" i="1" smtClean="0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  <m:t>균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  <m:t>영</m:t>
                            </m:r>
                            <m:r>
                              <a:rPr lang="ko-KR" altLang="en-US" sz="1600" i="1" smtClean="0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  <m:t>업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  <m:t>기</m:t>
                            </m:r>
                            <m:r>
                              <a:rPr lang="ko-KR" altLang="en-US" sz="1600" i="1" smtClean="0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  <m:t>간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바른바탕OTFPro 1" panose="02000300000000000000" pitchFamily="50" charset="-127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평</m:t>
                                </m:r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 </m:t>
                                </m:r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영</m:t>
                                </m:r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업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 </m:t>
                                </m:r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기</m:t>
                                </m:r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  <a:ea typeface="바른바탕OTFPro 1" panose="02000300000000000000" pitchFamily="50" charset="-127"/>
                                  </a:rPr>
                                  <m:t>간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폐업률</a:t>
                </a:r>
                <a:r>
                  <a:rPr lang="en-US" altLang="ko-KR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 (x=</a:t>
                </a:r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아이템</a:t>
                </a:r>
                <a:r>
                  <a:rPr lang="en-US" altLang="ko-KR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, X = </a:t>
                </a:r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모든 아이템 집합</a:t>
                </a:r>
                <a:r>
                  <a:rPr lang="en-US" altLang="ko-KR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)</a:t>
                </a:r>
                <a:endParaRPr lang="ko-KR" altLang="en-US" dirty="0">
                  <a:latin typeface="바른바탕OTFPro 1" panose="02000300000000000000" pitchFamily="50" charset="-127"/>
                  <a:ea typeface="바른바탕OTFPro 1" panose="02000300000000000000" pitchFamily="50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79862-01F5-83EA-4D94-0B49604D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250" y="4096527"/>
                <a:ext cx="9355695" cy="682816"/>
              </a:xfrm>
              <a:prstGeom prst="rect">
                <a:avLst/>
              </a:prstGeom>
              <a:blipFill>
                <a:blip r:embed="rId11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래픽 19" descr="확인란 선택됨 윤곽선">
            <a:extLst>
              <a:ext uri="{FF2B5EF4-FFF2-40B4-BE49-F238E27FC236}">
                <a16:creationId xmlns:a16="http://schemas.microsoft.com/office/drawing/2014/main" id="{40B338F3-3242-CC57-1C59-6F771D4FC6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4858" y="2977107"/>
            <a:ext cx="461665" cy="461665"/>
          </a:xfrm>
          <a:prstGeom prst="rect">
            <a:avLst/>
          </a:prstGeom>
        </p:spPr>
      </p:pic>
      <p:pic>
        <p:nvPicPr>
          <p:cNvPr id="21" name="그래픽 20" descr="확인란 선택됨 윤곽선">
            <a:extLst>
              <a:ext uri="{FF2B5EF4-FFF2-40B4-BE49-F238E27FC236}">
                <a16:creationId xmlns:a16="http://schemas.microsoft.com/office/drawing/2014/main" id="{EDA7DF1D-0F7D-80C3-8998-EB5BF63630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4857" y="3522094"/>
            <a:ext cx="461665" cy="461665"/>
          </a:xfrm>
          <a:prstGeom prst="rect">
            <a:avLst/>
          </a:prstGeom>
        </p:spPr>
      </p:pic>
      <p:pic>
        <p:nvPicPr>
          <p:cNvPr id="22" name="그래픽 21" descr="확인란 선택됨 윤곽선">
            <a:extLst>
              <a:ext uri="{FF2B5EF4-FFF2-40B4-BE49-F238E27FC236}">
                <a16:creationId xmlns:a16="http://schemas.microsoft.com/office/drawing/2014/main" id="{30E29162-A0E5-4EFA-A1BB-EDFED2C49A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4856" y="4128596"/>
            <a:ext cx="461665" cy="461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12E91D-4662-5B4D-07C5-30B44521479A}"/>
                  </a:ext>
                </a:extLst>
              </p:cNvPr>
              <p:cNvSpPr txBox="1"/>
              <p:nvPr/>
            </p:nvSpPr>
            <p:spPr>
              <a:xfrm>
                <a:off x="1764251" y="4963585"/>
                <a:ext cx="62446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일별 조정된 </a:t>
                </a:r>
                <a:r>
                  <a:rPr lang="ko-KR" altLang="en-US" b="1" dirty="0" err="1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폐업률</a:t>
                </a:r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 </a:t>
                </a:r>
                <a:r>
                  <a:rPr lang="en-US" altLang="ko-KR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바른바탕OTFPro 1" panose="02000300000000000000" pitchFamily="50" charset="-127"/>
                      </a:rPr>
                      <m:t>조</m:t>
                    </m:r>
                  </m:oMath>
                </a14:m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정된 </a:t>
                </a:r>
                <a:r>
                  <a:rPr lang="ko-KR" altLang="en-US" dirty="0" err="1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폐업률</a:t>
                </a:r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 </a:t>
                </a:r>
                <a:r>
                  <a:rPr lang="en-US" altLang="ko-KR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/ </a:t>
                </a:r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평균 일자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12E91D-4662-5B4D-07C5-30B445214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251" y="4963585"/>
                <a:ext cx="6244632" cy="369332"/>
              </a:xfrm>
              <a:prstGeom prst="rect">
                <a:avLst/>
              </a:prstGeom>
              <a:blipFill>
                <a:blip r:embed="rId14"/>
                <a:stretch>
                  <a:fillRect l="-780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래픽 23" descr="확인란 선택됨 윤곽선">
            <a:extLst>
              <a:ext uri="{FF2B5EF4-FFF2-40B4-BE49-F238E27FC236}">
                <a16:creationId xmlns:a16="http://schemas.microsoft.com/office/drawing/2014/main" id="{75F95315-922F-7232-FDB4-02CDF3AA6B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4856" y="4917419"/>
            <a:ext cx="461665" cy="4616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393F6E3-2974-425E-2CF5-062444E6BF4C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용어와 지표</a:t>
            </a:r>
          </a:p>
        </p:txBody>
      </p:sp>
    </p:spTree>
    <p:extLst>
      <p:ext uri="{BB962C8B-B14F-4D97-AF65-F5344CB8AC3E}">
        <p14:creationId xmlns:p14="http://schemas.microsoft.com/office/powerpoint/2010/main" val="524964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2520DCA-1115-3AF9-9730-C3466829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17" b="13778"/>
          <a:stretch/>
        </p:blipFill>
        <p:spPr>
          <a:xfrm flipH="1">
            <a:off x="10831080" y="1355474"/>
            <a:ext cx="398378" cy="707011"/>
          </a:xfrm>
          <a:prstGeom prst="rect">
            <a:avLst/>
          </a:prstGeom>
        </p:spPr>
      </p:pic>
      <p:pic>
        <p:nvPicPr>
          <p:cNvPr id="8" name="그림 7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9F170AC-1DED-2E6A-889D-74F108141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46" b="13778"/>
          <a:stretch/>
        </p:blipFill>
        <p:spPr>
          <a:xfrm flipH="1">
            <a:off x="10381235" y="1113201"/>
            <a:ext cx="401478" cy="665009"/>
          </a:xfrm>
          <a:prstGeom prst="rect">
            <a:avLst/>
          </a:prstGeom>
        </p:spPr>
      </p:pic>
      <p:pic>
        <p:nvPicPr>
          <p:cNvPr id="9" name="그림 8" descr="모자, 헤드기어, 의류, 클립아트이(가) 표시된 사진&#10;&#10;자동 생성된 설명">
            <a:extLst>
              <a:ext uri="{FF2B5EF4-FFF2-40B4-BE49-F238E27FC236}">
                <a16:creationId xmlns:a16="http://schemas.microsoft.com/office/drawing/2014/main" id="{6646EAE1-58E8-F761-C49E-F3AD18655D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189" y1="26216" x2="64189" y2="26216"/>
                        <a14:foregroundMark x1="63649" y1="18243" x2="63649" y2="18243"/>
                        <a14:foregroundMark x1="78108" y1="80405" x2="78108" y2="80405"/>
                        <a14:foregroundMark x1="70000" y1="80541" x2="70000" y2="80541"/>
                        <a14:foregroundMark x1="61216" y1="80946" x2="61216" y2="80946"/>
                        <a14:foregroundMark x1="64189" y1="78784" x2="64189" y2="78784"/>
                        <a14:foregroundMark x1="67838" y1="64459" x2="67838" y2="64459"/>
                        <a14:foregroundMark x1="57973" y1="80541" x2="57973" y2="80541"/>
                        <a14:foregroundMark x1="65676" y1="80811" x2="65676" y2="80811"/>
                        <a14:foregroundMark x1="66892" y1="81351" x2="66892" y2="81351"/>
                        <a14:foregroundMark x1="63784" y1="81351" x2="63784" y2="81351"/>
                        <a14:foregroundMark x1="50000" y1="80000" x2="50000" y2="80000"/>
                        <a14:foregroundMark x1="49054" y1="80000" x2="49054" y2="80000"/>
                        <a14:foregroundMark x1="87568" y1="80000" x2="87568" y2="80000"/>
                        <a14:foregroundMark x1="81081" y1="44459" x2="81081" y2="44459"/>
                        <a14:foregroundMark x1="73108" y1="59730" x2="73108" y2="59730"/>
                        <a14:foregroundMark x1="39189" y1="78378" x2="39189" y2="78378"/>
                        <a14:foregroundMark x1="44189" y1="80405" x2="44189" y2="80405"/>
                        <a14:foregroundMark x1="45946" y1="80000" x2="45946" y2="80000"/>
                        <a14:foregroundMark x1="20676" y1="79865" x2="20676" y2="79865"/>
                        <a14:foregroundMark x1="15811" y1="79459" x2="15811" y2="79459"/>
                        <a14:foregroundMark x1="15270" y1="79459" x2="15270" y2="79459"/>
                        <a14:foregroundMark x1="72703" y1="65270" x2="72703" y2="6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42" b="11905"/>
          <a:stretch/>
        </p:blipFill>
        <p:spPr>
          <a:xfrm>
            <a:off x="10975497" y="1504676"/>
            <a:ext cx="400140" cy="707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C56A57-ABC7-47FF-7F8C-92B3E9E99F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07" b="81470" l="9585" r="89617">
                        <a14:foregroundMark x1="68211" y1="42812" x2="68211" y2="42812"/>
                        <a14:foregroundMark x1="71885" y1="40096" x2="71885" y2="40096"/>
                        <a14:foregroundMark x1="67412" y1="79553" x2="67412" y2="79553"/>
                        <a14:foregroundMark x1="70767" y1="23482" x2="70767" y2="23482"/>
                        <a14:foregroundMark x1="70767" y1="32428" x2="70767" y2="32428"/>
                        <a14:foregroundMark x1="66294" y1="30351" x2="66294" y2="30351"/>
                        <a14:foregroundMark x1="68690" y1="27157" x2="68690" y2="27157"/>
                        <a14:foregroundMark x1="77157" y1="26358" x2="77157" y2="26358"/>
                        <a14:foregroundMark x1="81629" y1="32428" x2="81629" y2="32428"/>
                        <a14:foregroundMark x1="71885" y1="40895" x2="71885" y2="40895"/>
                        <a14:foregroundMark x1="71565" y1="36901" x2="71565" y2="36901"/>
                        <a14:foregroundMark x1="67412" y1="42812" x2="67412" y2="42812"/>
                        <a14:foregroundMark x1="74281" y1="24760" x2="74281" y2="24760"/>
                        <a14:foregroundMark x1="75080" y1="28435" x2="75080" y2="28435"/>
                        <a14:foregroundMark x1="72684" y1="29553" x2="72684" y2="29553"/>
                        <a14:foregroundMark x1="72684" y1="28754" x2="72684" y2="28754"/>
                        <a14:foregroundMark x1="72684" y1="28754" x2="72684" y2="28754"/>
                        <a14:foregroundMark x1="72684" y1="28754" x2="72684" y2="28754"/>
                        <a14:foregroundMark x1="72684" y1="26837" x2="72684" y2="26837"/>
                        <a14:foregroundMark x1="72684" y1="26837" x2="72684" y2="26837"/>
                        <a14:foregroundMark x1="69808" y1="25879" x2="69808" y2="25879"/>
                        <a14:foregroundMark x1="71565" y1="24281" x2="71565" y2="24281"/>
                        <a14:foregroundMark x1="73482" y1="16773" x2="73482" y2="16773"/>
                        <a14:foregroundMark x1="80831" y1="22364" x2="80831" y2="22364"/>
                        <a14:foregroundMark x1="82748" y1="34824" x2="82748" y2="34824"/>
                        <a14:foregroundMark x1="68690" y1="41693" x2="68690" y2="41693"/>
                        <a14:foregroundMark x1="67891" y1="40895" x2="67891" y2="40895"/>
                        <a14:foregroundMark x1="67412" y1="79872" x2="67412" y2="79872"/>
                        <a14:foregroundMark x1="60703" y1="80671" x2="60703" y2="80671"/>
                        <a14:foregroundMark x1="78275" y1="81150" x2="78275" y2="81150"/>
                        <a14:foregroundMark x1="73962" y1="81470" x2="73962" y2="81470"/>
                        <a14:foregroundMark x1="71565" y1="56550" x2="71565" y2="56550"/>
                        <a14:foregroundMark x1="63419" y1="48562" x2="63419" y2="48562"/>
                        <a14:foregroundMark x1="77955" y1="48562" x2="77955" y2="48562"/>
                        <a14:foregroundMark x1="71086" y1="60543" x2="71086" y2="60543"/>
                        <a14:foregroundMark x1="71885" y1="60224" x2="71885" y2="60224"/>
                        <a14:foregroundMark x1="38019" y1="40415" x2="38019" y2="40415"/>
                        <a14:foregroundMark x1="31629" y1="46006" x2="31629" y2="46006"/>
                        <a14:foregroundMark x1="33706" y1="80671" x2="33706" y2="80671"/>
                        <a14:foregroundMark x1="20767" y1="80351" x2="20767" y2="80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32"/>
          <a:stretch/>
        </p:blipFill>
        <p:spPr>
          <a:xfrm>
            <a:off x="10920539" y="1075763"/>
            <a:ext cx="571055" cy="46997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A00F746-1BAF-D74A-4509-964CB2F6C347}"/>
              </a:ext>
            </a:extLst>
          </p:cNvPr>
          <p:cNvGrpSpPr/>
          <p:nvPr/>
        </p:nvGrpSpPr>
        <p:grpSpPr>
          <a:xfrm>
            <a:off x="10381235" y="1075763"/>
            <a:ext cx="1110359" cy="1135924"/>
            <a:chOff x="10381235" y="1075763"/>
            <a:chExt cx="1110359" cy="1135924"/>
          </a:xfrm>
        </p:grpSpPr>
        <p:pic>
          <p:nvPicPr>
            <p:cNvPr id="3" name="그림 2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6ADA0595-40C0-E037-B5E3-5D8A482AF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17" b="13778"/>
            <a:stretch/>
          </p:blipFill>
          <p:spPr>
            <a:xfrm flipH="1">
              <a:off x="10831080" y="1355474"/>
              <a:ext cx="398378" cy="707011"/>
            </a:xfrm>
            <a:prstGeom prst="rect">
              <a:avLst/>
            </a:prstGeom>
          </p:spPr>
        </p:pic>
        <p:pic>
          <p:nvPicPr>
            <p:cNvPr id="10" name="그림 9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6A41FFEF-0135-51D4-EEB8-69DC41401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pic>
          <p:nvPicPr>
            <p:cNvPr id="12" name="그림 11" descr="모자, 헤드기어, 의류, 클립아트이(가) 표시된 사진&#10;&#10;자동 생성된 설명">
              <a:extLst>
                <a:ext uri="{FF2B5EF4-FFF2-40B4-BE49-F238E27FC236}">
                  <a16:creationId xmlns:a16="http://schemas.microsoft.com/office/drawing/2014/main" id="{73F9633B-6BD0-8562-532B-A4D8A8D7D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4189" y1="26216" x2="64189" y2="26216"/>
                          <a14:foregroundMark x1="63649" y1="18243" x2="63649" y2="18243"/>
                          <a14:foregroundMark x1="78108" y1="80405" x2="78108" y2="80405"/>
                          <a14:foregroundMark x1="70000" y1="80541" x2="70000" y2="80541"/>
                          <a14:foregroundMark x1="61216" y1="80946" x2="61216" y2="80946"/>
                          <a14:foregroundMark x1="64189" y1="78784" x2="64189" y2="78784"/>
                          <a14:foregroundMark x1="67838" y1="64459" x2="67838" y2="64459"/>
                          <a14:foregroundMark x1="57973" y1="80541" x2="57973" y2="80541"/>
                          <a14:foregroundMark x1="65676" y1="80811" x2="65676" y2="80811"/>
                          <a14:foregroundMark x1="66892" y1="81351" x2="66892" y2="81351"/>
                          <a14:foregroundMark x1="63784" y1="81351" x2="63784" y2="81351"/>
                          <a14:foregroundMark x1="50000" y1="80000" x2="50000" y2="80000"/>
                          <a14:foregroundMark x1="49054" y1="80000" x2="49054" y2="80000"/>
                          <a14:foregroundMark x1="87568" y1="80000" x2="87568" y2="80000"/>
                          <a14:foregroundMark x1="81081" y1="44459" x2="81081" y2="44459"/>
                          <a14:foregroundMark x1="73108" y1="59730" x2="73108" y2="59730"/>
                          <a14:foregroundMark x1="39189" y1="78378" x2="39189" y2="78378"/>
                          <a14:foregroundMark x1="44189" y1="80405" x2="44189" y2="80405"/>
                          <a14:foregroundMark x1="45946" y1="80000" x2="45946" y2="80000"/>
                          <a14:foregroundMark x1="20676" y1="79865" x2="20676" y2="79865"/>
                          <a14:foregroundMark x1="15811" y1="79459" x2="15811" y2="79459"/>
                          <a14:foregroundMark x1="15270" y1="79459" x2="15270" y2="79459"/>
                          <a14:foregroundMark x1="72703" y1="65270" x2="72703" y2="652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42" b="11905"/>
            <a:stretch/>
          </p:blipFill>
          <p:spPr>
            <a:xfrm>
              <a:off x="10975497" y="1504676"/>
              <a:ext cx="400140" cy="70701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8DD36E6-0B70-2C4D-2857-B6098DC17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FF6C7C-91E6-51E7-8702-7A92AD25B38E}"/>
              </a:ext>
            </a:extLst>
          </p:cNvPr>
          <p:cNvGrpSpPr/>
          <p:nvPr/>
        </p:nvGrpSpPr>
        <p:grpSpPr>
          <a:xfrm>
            <a:off x="1661873" y="1828679"/>
            <a:ext cx="8492102" cy="4703888"/>
            <a:chOff x="1378857" y="1156743"/>
            <a:chExt cx="9377474" cy="5492885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C8F4B46-8634-F8AE-FF2B-2A21A551E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172" y="1310748"/>
              <a:ext cx="9123671" cy="5338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3E5859-F9F8-1D95-CFA2-8ACDC76674ED}"/>
                </a:ext>
              </a:extLst>
            </p:cNvPr>
            <p:cNvSpPr/>
            <p:nvPr/>
          </p:nvSpPr>
          <p:spPr>
            <a:xfrm>
              <a:off x="1378857" y="1310748"/>
              <a:ext cx="631372" cy="51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C0301D-C6C9-6090-FCD3-F7F361DAB1EC}"/>
                </a:ext>
              </a:extLst>
            </p:cNvPr>
            <p:cNvSpPr/>
            <p:nvPr/>
          </p:nvSpPr>
          <p:spPr>
            <a:xfrm>
              <a:off x="10124959" y="1156743"/>
              <a:ext cx="631372" cy="51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768C5F6-6C3A-594D-F39B-170807165516}"/>
                </a:ext>
              </a:extLst>
            </p:cNvPr>
            <p:cNvSpPr/>
            <p:nvPr/>
          </p:nvSpPr>
          <p:spPr>
            <a:xfrm rot="5400000">
              <a:off x="5814740" y="-2814003"/>
              <a:ext cx="410174" cy="8410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68EA2C6-CBFC-61CC-04CF-EDB6A3BE0774}"/>
              </a:ext>
            </a:extLst>
          </p:cNvPr>
          <p:cNvSpPr txBox="1"/>
          <p:nvPr/>
        </p:nvSpPr>
        <p:spPr>
          <a:xfrm>
            <a:off x="3462854" y="1378100"/>
            <a:ext cx="470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2019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년 이후 </a:t>
            </a:r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탕후루 인허가일자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및 </a:t>
            </a:r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트렌드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9CEEB6-45E4-D5F6-3A24-5C7BD96DF088}"/>
              </a:ext>
            </a:extLst>
          </p:cNvPr>
          <p:cNvGrpSpPr/>
          <p:nvPr/>
        </p:nvGrpSpPr>
        <p:grpSpPr>
          <a:xfrm>
            <a:off x="2386290" y="2332607"/>
            <a:ext cx="1806362" cy="794576"/>
            <a:chOff x="2349695" y="2211687"/>
            <a:chExt cx="1806362" cy="7945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647E7F-D18B-4029-6EC7-16F16A38B000}"/>
                </a:ext>
              </a:extLst>
            </p:cNvPr>
            <p:cNvSpPr txBox="1"/>
            <p:nvPr/>
          </p:nvSpPr>
          <p:spPr>
            <a:xfrm>
              <a:off x="2567160" y="2211687"/>
              <a:ext cx="1588897" cy="79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인허가일자 개수</a:t>
              </a:r>
              <a:endParaRPr lang="en-US" altLang="ko-KR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탕후루 트렌드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A81751B-F519-0353-BA2B-ACDD0AAED9B9}"/>
                </a:ext>
              </a:extLst>
            </p:cNvPr>
            <p:cNvGrpSpPr/>
            <p:nvPr/>
          </p:nvGrpSpPr>
          <p:grpSpPr>
            <a:xfrm>
              <a:off x="2349695" y="2400411"/>
              <a:ext cx="217465" cy="421872"/>
              <a:chOff x="2371145" y="2411921"/>
              <a:chExt cx="217465" cy="42187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C4CCAA2-0EFA-513F-591C-D9B9D7AD65BE}"/>
                  </a:ext>
                </a:extLst>
              </p:cNvPr>
              <p:cNvSpPr/>
              <p:nvPr/>
            </p:nvSpPr>
            <p:spPr>
              <a:xfrm>
                <a:off x="2423761" y="2411921"/>
                <a:ext cx="113396" cy="113396"/>
              </a:xfrm>
              <a:prstGeom prst="rect">
                <a:avLst/>
              </a:prstGeom>
              <a:solidFill>
                <a:srgbClr val="1B95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1B95A8"/>
                  </a:solidFill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EDFE7FC-469A-A5D4-D3FE-E052F9E7D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1145" y="2833793"/>
                <a:ext cx="2174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014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F3DAF-4A8E-A0AF-8D1E-EDE0CCC733A1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8" name="그림 7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19F170AC-1DED-2E6A-889D-74F10814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4B238B2-052B-4721-1624-D322F515A5F4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7" name="그림 6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12520DCA-1115-3AF9-9730-C34668292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" name="그림 8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6646EAE1-58E8-F761-C49E-F3AD18655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C56A57-ABC7-47FF-7F8C-92B3E9E9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D1E75094-E907-8FB0-EE68-67C8FD9CE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231070-12FF-D3DD-CEF9-9F6B1A8D1EE4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B42FA7-97CB-1020-C291-6E33E0D08388}"/>
              </a:ext>
            </a:extLst>
          </p:cNvPr>
          <p:cNvGrpSpPr/>
          <p:nvPr/>
        </p:nvGrpSpPr>
        <p:grpSpPr>
          <a:xfrm>
            <a:off x="49348" y="2596203"/>
            <a:ext cx="4326710" cy="2785092"/>
            <a:chOff x="483472" y="1663490"/>
            <a:chExt cx="9841115" cy="487230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CE8051EB-C775-A776-453E-3E07230E0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74" y="1725674"/>
              <a:ext cx="962025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6D8B85-661C-76B9-CDC6-9B6CB882F504}"/>
                </a:ext>
              </a:extLst>
            </p:cNvPr>
            <p:cNvSpPr/>
            <p:nvPr/>
          </p:nvSpPr>
          <p:spPr>
            <a:xfrm>
              <a:off x="483472" y="1663490"/>
              <a:ext cx="571761" cy="4674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056FA5-6498-2182-B0EB-33F706E8EB68}"/>
                </a:ext>
              </a:extLst>
            </p:cNvPr>
            <p:cNvSpPr/>
            <p:nvPr/>
          </p:nvSpPr>
          <p:spPr>
            <a:xfrm>
              <a:off x="9752826" y="1747443"/>
              <a:ext cx="571761" cy="44646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6B7512-C3B0-DAE1-A562-F4E14875B4E6}"/>
                </a:ext>
              </a:extLst>
            </p:cNvPr>
            <p:cNvSpPr/>
            <p:nvPr/>
          </p:nvSpPr>
          <p:spPr>
            <a:xfrm rot="5400000">
              <a:off x="5298252" y="-2631734"/>
              <a:ext cx="351257" cy="8941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4AF77D-7293-F8F0-8CDC-6B6A654B6CF9}"/>
              </a:ext>
            </a:extLst>
          </p:cNvPr>
          <p:cNvGrpSpPr/>
          <p:nvPr/>
        </p:nvGrpSpPr>
        <p:grpSpPr>
          <a:xfrm>
            <a:off x="3921259" y="2538039"/>
            <a:ext cx="4136970" cy="2849940"/>
            <a:chOff x="5516768" y="2989861"/>
            <a:chExt cx="4689270" cy="2844202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6F71284F-51CC-E279-4738-4DEC4F7CC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768" y="3090052"/>
              <a:ext cx="4689270" cy="274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D3CF92-AB59-F530-1DF8-760F23FA11DC}"/>
                </a:ext>
              </a:extLst>
            </p:cNvPr>
            <p:cNvSpPr/>
            <p:nvPr/>
          </p:nvSpPr>
          <p:spPr>
            <a:xfrm>
              <a:off x="5524698" y="2997119"/>
              <a:ext cx="250872" cy="2685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0A9AEEB-9A2C-38DA-AF12-2389E30A02C6}"/>
                </a:ext>
              </a:extLst>
            </p:cNvPr>
            <p:cNvSpPr/>
            <p:nvPr/>
          </p:nvSpPr>
          <p:spPr>
            <a:xfrm>
              <a:off x="9955166" y="3097308"/>
              <a:ext cx="250872" cy="2546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4936A02-695F-4677-FCEF-F2CC682F35D8}"/>
                </a:ext>
              </a:extLst>
            </p:cNvPr>
            <p:cNvSpPr/>
            <p:nvPr/>
          </p:nvSpPr>
          <p:spPr>
            <a:xfrm rot="5400000">
              <a:off x="7796159" y="974048"/>
              <a:ext cx="200380" cy="4232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A4D7EA-C2D3-6BD3-F629-84EE62D28C3C}"/>
              </a:ext>
            </a:extLst>
          </p:cNvPr>
          <p:cNvSpPr txBox="1"/>
          <p:nvPr/>
        </p:nvSpPr>
        <p:spPr>
          <a:xfrm>
            <a:off x="888378" y="5411161"/>
            <a:ext cx="2577351" cy="37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2014~2018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86A95-F4BF-215A-91AF-439436D06975}"/>
              </a:ext>
            </a:extLst>
          </p:cNvPr>
          <p:cNvSpPr txBox="1"/>
          <p:nvPr/>
        </p:nvSpPr>
        <p:spPr>
          <a:xfrm>
            <a:off x="4702637" y="5388793"/>
            <a:ext cx="2577351" cy="37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2015~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E28AC-34C4-9A91-C987-4EBCE07DE363}"/>
              </a:ext>
            </a:extLst>
          </p:cNvPr>
          <p:cNvSpPr txBox="1"/>
          <p:nvPr/>
        </p:nvSpPr>
        <p:spPr>
          <a:xfrm>
            <a:off x="8791405" y="5388793"/>
            <a:ext cx="2577351" cy="37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2018~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EE6A98-E728-DE9E-BB9F-AC6CAC1AE0E8}"/>
              </a:ext>
            </a:extLst>
          </p:cNvPr>
          <p:cNvSpPr txBox="1"/>
          <p:nvPr/>
        </p:nvSpPr>
        <p:spPr>
          <a:xfrm>
            <a:off x="1244332" y="1941753"/>
            <a:ext cx="2335787" cy="524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대만 </a:t>
            </a:r>
            <a:r>
              <a:rPr lang="ko-KR" altLang="en-US" sz="2800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카스테라</a:t>
            </a:r>
            <a:endParaRPr lang="ko-KR" altLang="en-US" sz="28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50A04C-A479-2F5C-75F8-D727ECA5E3BE}"/>
              </a:ext>
            </a:extLst>
          </p:cNvPr>
          <p:cNvSpPr txBox="1"/>
          <p:nvPr/>
        </p:nvSpPr>
        <p:spPr>
          <a:xfrm>
            <a:off x="5491476" y="1941753"/>
            <a:ext cx="1206604" cy="524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마라탕</a:t>
            </a:r>
            <a:endParaRPr lang="ko-KR" altLang="en-US" sz="28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2DC8F7-5B23-FA3D-5F48-956F38C47985}"/>
              </a:ext>
            </a:extLst>
          </p:cNvPr>
          <p:cNvSpPr txBox="1"/>
          <p:nvPr/>
        </p:nvSpPr>
        <p:spPr>
          <a:xfrm>
            <a:off x="9467523" y="1942455"/>
            <a:ext cx="1526245" cy="524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홍루이젠</a:t>
            </a:r>
            <a:endParaRPr lang="ko-KR" altLang="en-US" sz="28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C83A5F3-5B0C-6B18-D450-DF45FAA0011D}"/>
              </a:ext>
            </a:extLst>
          </p:cNvPr>
          <p:cNvGrpSpPr/>
          <p:nvPr/>
        </p:nvGrpSpPr>
        <p:grpSpPr>
          <a:xfrm>
            <a:off x="399930" y="2796584"/>
            <a:ext cx="1362481" cy="619016"/>
            <a:chOff x="2442518" y="2211687"/>
            <a:chExt cx="1362481" cy="61901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DA20B9-A2C0-4D70-4C96-C475458CE09F}"/>
                </a:ext>
              </a:extLst>
            </p:cNvPr>
            <p:cNvSpPr txBox="1"/>
            <p:nvPr/>
          </p:nvSpPr>
          <p:spPr>
            <a:xfrm>
              <a:off x="2567160" y="2211687"/>
              <a:ext cx="1237839" cy="619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rPr>
                <a:t>인허가일자 개수</a:t>
              </a:r>
              <a:endParaRPr lang="en-US" altLang="ko-KR" sz="1200" dirty="0">
                <a:latin typeface="예스 명조 레귤러" panose="02020503000000000000" pitchFamily="18" charset="-127"/>
                <a:ea typeface="예스 명조 레귤러" panose="02020503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atin typeface="예스 명조 레귤러" panose="02020503000000000000" pitchFamily="18" charset="-127"/>
                  <a:ea typeface="예스 명조 레귤러" panose="02020503000000000000" pitchFamily="18" charset="-127"/>
                </a:rPr>
                <a:t>카스테라</a:t>
              </a:r>
              <a:r>
                <a:rPr lang="ko-KR" altLang="en-US" sz="12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rPr>
                <a:t> 트렌드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E14FC4B-1A42-9B49-95DC-E458A8C40C44}"/>
                </a:ext>
              </a:extLst>
            </p:cNvPr>
            <p:cNvGrpSpPr/>
            <p:nvPr/>
          </p:nvGrpSpPr>
          <p:grpSpPr>
            <a:xfrm>
              <a:off x="2442518" y="2353694"/>
              <a:ext cx="126536" cy="331429"/>
              <a:chOff x="2463968" y="2365204"/>
              <a:chExt cx="126536" cy="33142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2BDB18E-0208-7863-2D56-D8B923811B0E}"/>
                  </a:ext>
                </a:extLst>
              </p:cNvPr>
              <p:cNvSpPr/>
              <p:nvPr/>
            </p:nvSpPr>
            <p:spPr>
              <a:xfrm>
                <a:off x="2481983" y="2365204"/>
                <a:ext cx="90506" cy="90506"/>
              </a:xfrm>
              <a:prstGeom prst="rect">
                <a:avLst/>
              </a:prstGeom>
              <a:solidFill>
                <a:srgbClr val="3A652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A6526"/>
                  </a:solidFill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23F7268-0CC0-9B9C-858E-FA7BEAB6908A}"/>
                  </a:ext>
                </a:extLst>
              </p:cNvPr>
              <p:cNvCxnSpPr/>
              <p:nvPr/>
            </p:nvCxnSpPr>
            <p:spPr>
              <a:xfrm>
                <a:off x="2463968" y="2696633"/>
                <a:ext cx="12653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325237-DACF-0381-A76C-873E03525C8B}"/>
              </a:ext>
            </a:extLst>
          </p:cNvPr>
          <p:cNvGrpSpPr/>
          <p:nvPr/>
        </p:nvGrpSpPr>
        <p:grpSpPr>
          <a:xfrm>
            <a:off x="4128675" y="2803978"/>
            <a:ext cx="1365230" cy="620265"/>
            <a:chOff x="2442518" y="2211687"/>
            <a:chExt cx="1362481" cy="6190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F16D89-A945-F614-A083-56E34554CACE}"/>
                </a:ext>
              </a:extLst>
            </p:cNvPr>
            <p:cNvSpPr txBox="1"/>
            <p:nvPr/>
          </p:nvSpPr>
          <p:spPr>
            <a:xfrm>
              <a:off x="2567160" y="2211687"/>
              <a:ext cx="1237839" cy="619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rPr>
                <a:t>인허가일자 개수</a:t>
              </a:r>
              <a:endParaRPr lang="en-US" altLang="ko-KR" sz="1200" dirty="0">
                <a:latin typeface="예스 명조 레귤러" panose="02020503000000000000" pitchFamily="18" charset="-127"/>
                <a:ea typeface="예스 명조 레귤러" panose="02020503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atin typeface="예스 명조 레귤러" panose="02020503000000000000" pitchFamily="18" charset="-127"/>
                  <a:ea typeface="예스 명조 레귤러" panose="02020503000000000000" pitchFamily="18" charset="-127"/>
                </a:rPr>
                <a:t>마라탕</a:t>
              </a:r>
              <a:r>
                <a:rPr lang="ko-KR" altLang="en-US" sz="12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rPr>
                <a:t> 트렌드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D5BA35F-D59A-0EA5-9671-EC8B4C2D780B}"/>
                </a:ext>
              </a:extLst>
            </p:cNvPr>
            <p:cNvGrpSpPr/>
            <p:nvPr/>
          </p:nvGrpSpPr>
          <p:grpSpPr>
            <a:xfrm>
              <a:off x="2442518" y="2353694"/>
              <a:ext cx="126536" cy="331429"/>
              <a:chOff x="2463968" y="2365204"/>
              <a:chExt cx="126536" cy="331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1B6D62-5E96-143D-842C-A6C11EFC30CF}"/>
                  </a:ext>
                </a:extLst>
              </p:cNvPr>
              <p:cNvSpPr/>
              <p:nvPr/>
            </p:nvSpPr>
            <p:spPr>
              <a:xfrm>
                <a:off x="2481983" y="2365204"/>
                <a:ext cx="90506" cy="90506"/>
              </a:xfrm>
              <a:prstGeom prst="rect">
                <a:avLst/>
              </a:prstGeom>
              <a:solidFill>
                <a:srgbClr val="3A652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A6526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90CCD294-36F4-365C-8FD6-13055358D833}"/>
                  </a:ext>
                </a:extLst>
              </p:cNvPr>
              <p:cNvCxnSpPr/>
              <p:nvPr/>
            </p:nvCxnSpPr>
            <p:spPr>
              <a:xfrm>
                <a:off x="2463968" y="2696633"/>
                <a:ext cx="12653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F7A0BD9-893F-93E1-FF5A-3F5C297E1CBF}"/>
              </a:ext>
            </a:extLst>
          </p:cNvPr>
          <p:cNvGrpSpPr/>
          <p:nvPr/>
        </p:nvGrpSpPr>
        <p:grpSpPr>
          <a:xfrm>
            <a:off x="10566132" y="2802016"/>
            <a:ext cx="1362481" cy="619016"/>
            <a:chOff x="2442518" y="2211687"/>
            <a:chExt cx="1362481" cy="61901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0D541B-DC86-9E0E-B15D-110B303E7605}"/>
                </a:ext>
              </a:extLst>
            </p:cNvPr>
            <p:cNvSpPr txBox="1"/>
            <p:nvPr/>
          </p:nvSpPr>
          <p:spPr>
            <a:xfrm>
              <a:off x="2567160" y="2211687"/>
              <a:ext cx="1237839" cy="619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rPr>
                <a:t>인허가일자 개수</a:t>
              </a:r>
              <a:endParaRPr lang="en-US" altLang="ko-KR" sz="1200" dirty="0">
                <a:latin typeface="예스 명조 레귤러" panose="02020503000000000000" pitchFamily="18" charset="-127"/>
                <a:ea typeface="예스 명조 레귤러" panose="02020503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atin typeface="예스 명조 레귤러" panose="02020503000000000000" pitchFamily="18" charset="-127"/>
                  <a:ea typeface="예스 명조 레귤러" panose="02020503000000000000" pitchFamily="18" charset="-127"/>
                </a:rPr>
                <a:t>홍루이젠</a:t>
              </a:r>
              <a:r>
                <a:rPr lang="ko-KR" altLang="en-US" sz="12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rPr>
                <a:t> 트렌드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8F2EB87-D901-988D-F27E-67BAAD4D9039}"/>
                </a:ext>
              </a:extLst>
            </p:cNvPr>
            <p:cNvGrpSpPr/>
            <p:nvPr/>
          </p:nvGrpSpPr>
          <p:grpSpPr>
            <a:xfrm>
              <a:off x="2442518" y="2353694"/>
              <a:ext cx="126536" cy="331429"/>
              <a:chOff x="2463968" y="2365204"/>
              <a:chExt cx="126536" cy="33142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9201D0D-B8B5-7A1B-5E57-7D56A9F14BBC}"/>
                  </a:ext>
                </a:extLst>
              </p:cNvPr>
              <p:cNvSpPr/>
              <p:nvPr/>
            </p:nvSpPr>
            <p:spPr>
              <a:xfrm>
                <a:off x="2481983" y="2365204"/>
                <a:ext cx="90506" cy="90506"/>
              </a:xfrm>
              <a:prstGeom prst="rect">
                <a:avLst/>
              </a:prstGeom>
              <a:solidFill>
                <a:srgbClr val="3A652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A6526"/>
                  </a:solidFill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2FA0B7C-4754-9891-9401-CB1F1C0B56B6}"/>
                  </a:ext>
                </a:extLst>
              </p:cNvPr>
              <p:cNvCxnSpPr/>
              <p:nvPr/>
            </p:nvCxnSpPr>
            <p:spPr>
              <a:xfrm>
                <a:off x="2463968" y="2696633"/>
                <a:ext cx="12653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4DFF922-258C-3134-A165-EBF86EC2C392}"/>
              </a:ext>
            </a:extLst>
          </p:cNvPr>
          <p:cNvGrpSpPr/>
          <p:nvPr/>
        </p:nvGrpSpPr>
        <p:grpSpPr>
          <a:xfrm>
            <a:off x="7879301" y="2492101"/>
            <a:ext cx="4171573" cy="2895970"/>
            <a:chOff x="3548743" y="2292532"/>
            <a:chExt cx="6603281" cy="4139094"/>
          </a:xfrm>
        </p:grpSpPr>
        <p:pic>
          <p:nvPicPr>
            <p:cNvPr id="48" name="Picture 6">
              <a:extLst>
                <a:ext uri="{FF2B5EF4-FFF2-40B4-BE49-F238E27FC236}">
                  <a16:creationId xmlns:a16="http://schemas.microsoft.com/office/drawing/2014/main" id="{42D86CAE-2AC7-F008-BF20-998260F6D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377" y="2571507"/>
              <a:ext cx="6535449" cy="3860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81EA3F4-0AE1-1818-3C10-C65694311364}"/>
                </a:ext>
              </a:extLst>
            </p:cNvPr>
            <p:cNvSpPr/>
            <p:nvPr/>
          </p:nvSpPr>
          <p:spPr>
            <a:xfrm>
              <a:off x="3548743" y="2509754"/>
              <a:ext cx="380844" cy="3733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BF3B4E-B3B7-017E-F77A-43C208AF37A5}"/>
                </a:ext>
              </a:extLst>
            </p:cNvPr>
            <p:cNvSpPr/>
            <p:nvPr/>
          </p:nvSpPr>
          <p:spPr>
            <a:xfrm>
              <a:off x="9771180" y="2436548"/>
              <a:ext cx="380844" cy="3733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3F27F1-DA08-2BA6-B517-F4B0080A7250}"/>
                </a:ext>
              </a:extLst>
            </p:cNvPr>
            <p:cNvSpPr/>
            <p:nvPr/>
          </p:nvSpPr>
          <p:spPr>
            <a:xfrm rot="5400000">
              <a:off x="6599068" y="-590013"/>
              <a:ext cx="380844" cy="6145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AC9A670-E4A4-8A7F-346F-EBC8E7DA9984}"/>
              </a:ext>
            </a:extLst>
          </p:cNvPr>
          <p:cNvCxnSpPr/>
          <p:nvPr/>
        </p:nvCxnSpPr>
        <p:spPr>
          <a:xfrm>
            <a:off x="4004441" y="2006760"/>
            <a:ext cx="0" cy="360576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2C09085-53E0-199F-F5E4-0EF6F764972B}"/>
              </a:ext>
            </a:extLst>
          </p:cNvPr>
          <p:cNvCxnSpPr/>
          <p:nvPr/>
        </p:nvCxnSpPr>
        <p:spPr>
          <a:xfrm>
            <a:off x="7985294" y="2006760"/>
            <a:ext cx="0" cy="360576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49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F3DAF-4A8E-A0AF-8D1E-EDE0CCC733A1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8" name="그림 7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19F170AC-1DED-2E6A-889D-74F10814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4B238B2-052B-4721-1624-D322F515A5F4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7" name="그림 6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12520DCA-1115-3AF9-9730-C34668292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" name="그림 8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6646EAE1-58E8-F761-C49E-F3AD18655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C56A57-ABC7-47FF-7F8C-92B3E9E9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D1E75094-E907-8FB0-EE68-67C8FD9CE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231070-12FF-D3DD-CEF9-9F6B1A8D1EE4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44EA9A-49A1-2D88-A573-BD3EBE08256B}"/>
              </a:ext>
            </a:extLst>
          </p:cNvPr>
          <p:cNvGrpSpPr/>
          <p:nvPr/>
        </p:nvGrpSpPr>
        <p:grpSpPr>
          <a:xfrm>
            <a:off x="1288402" y="2487410"/>
            <a:ext cx="6376705" cy="2210862"/>
            <a:chOff x="3172728" y="2477920"/>
            <a:chExt cx="4860748" cy="1685266"/>
          </a:xfrm>
          <a:effectLst/>
        </p:grpSpPr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2FF37B47-0426-5406-A726-A18E8A033F0B}"/>
                </a:ext>
              </a:extLst>
            </p:cNvPr>
            <p:cNvSpPr/>
            <p:nvPr/>
          </p:nvSpPr>
          <p:spPr>
            <a:xfrm>
              <a:off x="3172728" y="2477920"/>
              <a:ext cx="1685266" cy="1685266"/>
            </a:xfrm>
            <a:prstGeom prst="arc">
              <a:avLst>
                <a:gd name="adj1" fmla="val 1130837"/>
                <a:gd name="adj2" fmla="val 20536047"/>
              </a:avLst>
            </a:pr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381C11D7-5F0D-D9B7-105D-56CFD06FDACA}"/>
                </a:ext>
              </a:extLst>
            </p:cNvPr>
            <p:cNvSpPr/>
            <p:nvPr/>
          </p:nvSpPr>
          <p:spPr>
            <a:xfrm>
              <a:off x="4782186" y="3556809"/>
              <a:ext cx="255619" cy="255619"/>
            </a:xfrm>
            <a:prstGeom prst="arc">
              <a:avLst>
                <a:gd name="adj1" fmla="val 11964992"/>
                <a:gd name="adj2" fmla="val 16232117"/>
              </a:avLst>
            </a:pr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910DECD-DCD9-1560-E84B-4A60501906D9}"/>
                </a:ext>
              </a:extLst>
            </p:cNvPr>
            <p:cNvCxnSpPr>
              <a:cxnSpLocks/>
            </p:cNvCxnSpPr>
            <p:nvPr/>
          </p:nvCxnSpPr>
          <p:spPr>
            <a:xfrm>
              <a:off x="4908026" y="3556809"/>
              <a:ext cx="720000" cy="0"/>
            </a:xfrm>
            <a:prstGeom prst="line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36F697-C9D5-6129-7E5F-EAA98C75BCEB}"/>
                </a:ext>
              </a:extLst>
            </p:cNvPr>
            <p:cNvGrpSpPr/>
            <p:nvPr/>
          </p:nvGrpSpPr>
          <p:grpSpPr>
            <a:xfrm flipH="1" flipV="1">
              <a:off x="5037805" y="3301191"/>
              <a:ext cx="845840" cy="255619"/>
              <a:chOff x="6263981" y="3905077"/>
              <a:chExt cx="845840" cy="255619"/>
            </a:xfrm>
          </p:grpSpPr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1C4871F3-9EC5-2EDD-B1D4-1F2B0CECDD02}"/>
                  </a:ext>
                </a:extLst>
              </p:cNvPr>
              <p:cNvSpPr/>
              <p:nvPr/>
            </p:nvSpPr>
            <p:spPr>
              <a:xfrm>
                <a:off x="6263981" y="3905077"/>
                <a:ext cx="255619" cy="255619"/>
              </a:xfrm>
              <a:prstGeom prst="arc">
                <a:avLst>
                  <a:gd name="adj1" fmla="val 10554165"/>
                  <a:gd name="adj2" fmla="val 16232117"/>
                </a:avLst>
              </a:prstGeom>
              <a:noFill/>
              <a:ln w="381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E3716D4-A669-29B2-DD0B-DDD82354BF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9821" y="3905077"/>
                <a:ext cx="720000" cy="0"/>
              </a:xfrm>
              <a:prstGeom prst="line">
                <a:avLst/>
              </a:prstGeom>
              <a:ln w="38100">
                <a:solidFill>
                  <a:schemeClr val="accent6">
                    <a:lumMod val="40000"/>
                    <a:lumOff val="6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804095C1-5E19-2A8B-455D-8D54756B45D1}"/>
                </a:ext>
              </a:extLst>
            </p:cNvPr>
            <p:cNvSpPr/>
            <p:nvPr/>
          </p:nvSpPr>
          <p:spPr>
            <a:xfrm>
              <a:off x="5883645" y="2817302"/>
              <a:ext cx="1223395" cy="1223395"/>
            </a:xfrm>
            <a:prstGeom prst="arc">
              <a:avLst>
                <a:gd name="adj1" fmla="val 10780936"/>
                <a:gd name="adj2" fmla="val 20274692"/>
              </a:avLst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9D467FC3-0B1E-330F-140B-D48B8569A504}"/>
                </a:ext>
              </a:extLst>
            </p:cNvPr>
            <p:cNvSpPr/>
            <p:nvPr/>
          </p:nvSpPr>
          <p:spPr>
            <a:xfrm>
              <a:off x="5883645" y="2817302"/>
              <a:ext cx="1223395" cy="1223395"/>
            </a:xfrm>
            <a:prstGeom prst="arc">
              <a:avLst>
                <a:gd name="adj1" fmla="val 1130837"/>
                <a:gd name="adj2" fmla="val 9142119"/>
              </a:avLst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818FA7CC-1366-5915-F54F-8B7D721A785D}"/>
                </a:ext>
              </a:extLst>
            </p:cNvPr>
            <p:cNvSpPr/>
            <p:nvPr/>
          </p:nvSpPr>
          <p:spPr>
            <a:xfrm>
              <a:off x="7061796" y="3556809"/>
              <a:ext cx="255619" cy="255619"/>
            </a:xfrm>
            <a:prstGeom prst="arc">
              <a:avLst>
                <a:gd name="adj1" fmla="val 11964992"/>
                <a:gd name="adj2" fmla="val 16232117"/>
              </a:avLst>
            </a:pr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E458CB-D35C-02F5-3877-37A0C9F1AB3A}"/>
                </a:ext>
              </a:extLst>
            </p:cNvPr>
            <p:cNvCxnSpPr>
              <a:cxnSpLocks/>
            </p:cNvCxnSpPr>
            <p:nvPr/>
          </p:nvCxnSpPr>
          <p:spPr>
            <a:xfrm>
              <a:off x="7187636" y="3556809"/>
              <a:ext cx="720000" cy="0"/>
            </a:xfrm>
            <a:prstGeom prst="line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7FF7DE6-1F34-2724-C267-3A439D947B79}"/>
                </a:ext>
              </a:extLst>
            </p:cNvPr>
            <p:cNvGrpSpPr/>
            <p:nvPr/>
          </p:nvGrpSpPr>
          <p:grpSpPr>
            <a:xfrm flipH="1" flipV="1">
              <a:off x="7187636" y="3301191"/>
              <a:ext cx="845840" cy="255619"/>
              <a:chOff x="6263981" y="3905077"/>
              <a:chExt cx="845840" cy="255619"/>
            </a:xfrm>
          </p:grpSpPr>
          <p:sp>
            <p:nvSpPr>
              <p:cNvPr id="28" name="원호 27">
                <a:extLst>
                  <a:ext uri="{FF2B5EF4-FFF2-40B4-BE49-F238E27FC236}">
                    <a16:creationId xmlns:a16="http://schemas.microsoft.com/office/drawing/2014/main" id="{FED28CFB-D7F1-25D6-193A-21FC4F822717}"/>
                  </a:ext>
                </a:extLst>
              </p:cNvPr>
              <p:cNvSpPr/>
              <p:nvPr/>
            </p:nvSpPr>
            <p:spPr>
              <a:xfrm>
                <a:off x="6263981" y="3905077"/>
                <a:ext cx="255619" cy="255619"/>
              </a:xfrm>
              <a:prstGeom prst="arc">
                <a:avLst>
                  <a:gd name="adj1" fmla="val 10554165"/>
                  <a:gd name="adj2" fmla="val 16232117"/>
                </a:avLst>
              </a:prstGeom>
              <a:noFill/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A1E2E825-A890-A456-3306-60841408F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9821" y="3905077"/>
                <a:ext cx="720000" cy="0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6D5BB62-63F1-95A8-5891-A7717410340A}"/>
              </a:ext>
            </a:extLst>
          </p:cNvPr>
          <p:cNvSpPr txBox="1"/>
          <p:nvPr/>
        </p:nvSpPr>
        <p:spPr>
          <a:xfrm>
            <a:off x="1672321" y="3315832"/>
            <a:ext cx="14927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BOOM</a:t>
            </a:r>
            <a:endParaRPr lang="ko-KR" altLang="en-US" sz="3500" b="1" dirty="0">
              <a:latin typeface="바른바탕OTFPro 2" panose="02000300000000000000" pitchFamily="50" charset="-127"/>
              <a:ea typeface="바른바탕OTFPro 2" panose="020003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04D5B-6DDD-355A-2B22-B9A4853824FD}"/>
              </a:ext>
            </a:extLst>
          </p:cNvPr>
          <p:cNvSpPr txBox="1"/>
          <p:nvPr/>
        </p:nvSpPr>
        <p:spPr>
          <a:xfrm>
            <a:off x="5122120" y="3496582"/>
            <a:ext cx="10743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폐업률</a:t>
            </a:r>
            <a:endParaRPr lang="ko-KR" altLang="en-US" sz="2500" b="1" dirty="0">
              <a:latin typeface="바른바탕OTFPro 2" panose="02000300000000000000" pitchFamily="50" charset="-127"/>
              <a:ea typeface="바른바탕OTFPro 2" panose="020003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E09B5D-55B8-F07E-65D3-D66113DD05D0}"/>
              </a:ext>
            </a:extLst>
          </p:cNvPr>
          <p:cNvSpPr txBox="1"/>
          <p:nvPr/>
        </p:nvSpPr>
        <p:spPr>
          <a:xfrm>
            <a:off x="5314439" y="-604619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Trendy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9B590F-4BD6-5891-72A7-C07F76C7B6CE}"/>
              </a:ext>
            </a:extLst>
          </p:cNvPr>
          <p:cNvSpPr txBox="1"/>
          <p:nvPr/>
        </p:nvSpPr>
        <p:spPr>
          <a:xfrm>
            <a:off x="7863578" y="3081694"/>
            <a:ext cx="876843" cy="3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Steady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8359C3-9C25-31A5-4CE2-C437FA7B9F37}"/>
              </a:ext>
            </a:extLst>
          </p:cNvPr>
          <p:cNvSpPr txBox="1"/>
          <p:nvPr/>
        </p:nvSpPr>
        <p:spPr>
          <a:xfrm>
            <a:off x="8869555" y="3076497"/>
            <a:ext cx="318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BOOM +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낮은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7869F3-C8D1-92E6-A7AE-536F7A5EF364}"/>
              </a:ext>
            </a:extLst>
          </p:cNvPr>
          <p:cNvSpPr/>
          <p:nvPr/>
        </p:nvSpPr>
        <p:spPr>
          <a:xfrm>
            <a:off x="8921229" y="3474760"/>
            <a:ext cx="2336318" cy="45719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3CEEAE-3B01-B3E9-37D5-B620DA924D76}"/>
              </a:ext>
            </a:extLst>
          </p:cNvPr>
          <p:cNvSpPr/>
          <p:nvPr/>
        </p:nvSpPr>
        <p:spPr>
          <a:xfrm>
            <a:off x="7893579" y="3464385"/>
            <a:ext cx="766043" cy="690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8C196D-E5EE-ECFC-D3C0-C43BDBD59DD0}"/>
              </a:ext>
            </a:extLst>
          </p:cNvPr>
          <p:cNvSpPr txBox="1"/>
          <p:nvPr/>
        </p:nvSpPr>
        <p:spPr>
          <a:xfrm>
            <a:off x="7850878" y="3811220"/>
            <a:ext cx="100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Trendy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DA42FD-5E07-71A7-B7BD-23DC1DD302CD}"/>
              </a:ext>
            </a:extLst>
          </p:cNvPr>
          <p:cNvSpPr txBox="1"/>
          <p:nvPr/>
        </p:nvSpPr>
        <p:spPr>
          <a:xfrm>
            <a:off x="8869555" y="3806023"/>
            <a:ext cx="318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BOOM +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높은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16593B-2D0A-350A-A448-5D944F962039}"/>
              </a:ext>
            </a:extLst>
          </p:cNvPr>
          <p:cNvSpPr/>
          <p:nvPr/>
        </p:nvSpPr>
        <p:spPr>
          <a:xfrm>
            <a:off x="8921229" y="4204286"/>
            <a:ext cx="2336318" cy="46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753F62-E701-3444-655C-9DA0B0826465}"/>
              </a:ext>
            </a:extLst>
          </p:cNvPr>
          <p:cNvSpPr/>
          <p:nvPr/>
        </p:nvSpPr>
        <p:spPr>
          <a:xfrm>
            <a:off x="7893579" y="4193911"/>
            <a:ext cx="766043" cy="690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421FF86-85DE-3E13-3EA7-EFD2390D9715}"/>
              </a:ext>
            </a:extLst>
          </p:cNvPr>
          <p:cNvCxnSpPr/>
          <p:nvPr/>
        </p:nvCxnSpPr>
        <p:spPr>
          <a:xfrm>
            <a:off x="7825478" y="2932637"/>
            <a:ext cx="0" cy="160494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83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F3DAF-4A8E-A0AF-8D1E-EDE0CCC733A1}"/>
              </a:ext>
            </a:extLst>
          </p:cNvPr>
          <p:cNvGrpSpPr/>
          <p:nvPr/>
        </p:nvGrpSpPr>
        <p:grpSpPr>
          <a:xfrm>
            <a:off x="10574424" y="668346"/>
            <a:ext cx="1110359" cy="1135924"/>
            <a:chOff x="10381235" y="1075763"/>
            <a:chExt cx="1110359" cy="1135924"/>
          </a:xfrm>
        </p:grpSpPr>
        <p:pic>
          <p:nvPicPr>
            <p:cNvPr id="8" name="그림 7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19F170AC-1DED-2E6A-889D-74F10814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4B238B2-052B-4721-1624-D322F515A5F4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7" name="그림 6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12520DCA-1115-3AF9-9730-C34668292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" name="그림 8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6646EAE1-58E8-F761-C49E-F3AD18655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C56A57-ABC7-47FF-7F8C-92B3E9E9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D1E75094-E907-8FB0-EE68-67C8FD9CE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pic>
        <p:nvPicPr>
          <p:cNvPr id="28" name="그림 27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145ADCC6-ECA4-B21D-3D50-DBA9BCF67E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3926" r="1872" b="3234"/>
          <a:stretch/>
        </p:blipFill>
        <p:spPr>
          <a:xfrm>
            <a:off x="2179648" y="1804270"/>
            <a:ext cx="7468849" cy="482981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5E5C7E8-03CF-AE17-F1FA-D261D51C328E}"/>
              </a:ext>
            </a:extLst>
          </p:cNvPr>
          <p:cNvSpPr txBox="1"/>
          <p:nvPr/>
        </p:nvSpPr>
        <p:spPr>
          <a:xfrm>
            <a:off x="4478817" y="1455013"/>
            <a:ext cx="321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Steady </a:t>
            </a:r>
            <a:r>
              <a:rPr lang="en-US" altLang="ko-KR" sz="2000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Tready</a:t>
            </a:r>
            <a:r>
              <a:rPr lang="en-US" altLang="ko-KR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000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폐업률</a:t>
            </a:r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비교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E3E03A-7F86-6DD2-9961-EA82F718D64A}"/>
              </a:ext>
            </a:extLst>
          </p:cNvPr>
          <p:cNvSpPr/>
          <p:nvPr/>
        </p:nvSpPr>
        <p:spPr>
          <a:xfrm>
            <a:off x="7809692" y="2121938"/>
            <a:ext cx="113396" cy="113396"/>
          </a:xfrm>
          <a:prstGeom prst="rect">
            <a:avLst/>
          </a:prstGeom>
          <a:solidFill>
            <a:srgbClr val="7242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B95A8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E3F106-F127-FA34-1A11-1F669B3E4354}"/>
              </a:ext>
            </a:extLst>
          </p:cNvPr>
          <p:cNvSpPr/>
          <p:nvPr/>
        </p:nvSpPr>
        <p:spPr>
          <a:xfrm>
            <a:off x="7809692" y="2432090"/>
            <a:ext cx="113396" cy="113396"/>
          </a:xfrm>
          <a:prstGeom prst="rect">
            <a:avLst/>
          </a:prstGeom>
          <a:solidFill>
            <a:srgbClr val="3A6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B95A8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2025DC-FE51-8E40-677E-A099AB0AD84E}"/>
              </a:ext>
            </a:extLst>
          </p:cNvPr>
          <p:cNvSpPr/>
          <p:nvPr/>
        </p:nvSpPr>
        <p:spPr>
          <a:xfrm>
            <a:off x="7809692" y="2742242"/>
            <a:ext cx="113396" cy="113396"/>
          </a:xfrm>
          <a:prstGeom prst="rect">
            <a:avLst/>
          </a:prstGeom>
          <a:solidFill>
            <a:srgbClr val="C59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B95A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812117-8B1F-CFE1-DB5F-DD8F04D43812}"/>
              </a:ext>
            </a:extLst>
          </p:cNvPr>
          <p:cNvSpPr txBox="1"/>
          <p:nvPr/>
        </p:nvSpPr>
        <p:spPr>
          <a:xfrm>
            <a:off x="8029904" y="1993970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Trendy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D28DA7-DBF0-24D1-1528-335ACF4D0068}"/>
              </a:ext>
            </a:extLst>
          </p:cNvPr>
          <p:cNvSpPr txBox="1"/>
          <p:nvPr/>
        </p:nvSpPr>
        <p:spPr>
          <a:xfrm>
            <a:off x="8029904" y="2304122"/>
            <a:ext cx="87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Steady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65A8C1-3B2D-20A0-2E68-A681899B4B6A}"/>
              </a:ext>
            </a:extLst>
          </p:cNvPr>
          <p:cNvSpPr txBox="1"/>
          <p:nvPr/>
        </p:nvSpPr>
        <p:spPr>
          <a:xfrm>
            <a:off x="8029904" y="261842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탕후루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214711-7657-7819-D9B5-11999EB3EE9A}"/>
              </a:ext>
            </a:extLst>
          </p:cNvPr>
          <p:cNvSpPr txBox="1"/>
          <p:nvPr/>
        </p:nvSpPr>
        <p:spPr>
          <a:xfrm>
            <a:off x="8904567" y="3022711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전체 업종 평균</a:t>
            </a:r>
          </a:p>
        </p:txBody>
      </p:sp>
    </p:spTree>
    <p:extLst>
      <p:ext uri="{BB962C8B-B14F-4D97-AF65-F5344CB8AC3E}">
        <p14:creationId xmlns:p14="http://schemas.microsoft.com/office/powerpoint/2010/main" val="293360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F3DAF-4A8E-A0AF-8D1E-EDE0CCC733A1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8" name="그림 7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19F170AC-1DED-2E6A-889D-74F10814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4B238B2-052B-4721-1624-D322F515A5F4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7" name="그림 6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12520DCA-1115-3AF9-9730-C34668292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" name="그림 8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6646EAE1-58E8-F761-C49E-F3AD18655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C56A57-ABC7-47FF-7F8C-92B3E9E9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D1E75094-E907-8FB0-EE68-67C8FD9CE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231070-12FF-D3DD-CEF9-9F6B1A8D1EE4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용어와 지표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07584E-9559-A20F-35F9-1055F5793898}"/>
              </a:ext>
            </a:extLst>
          </p:cNvPr>
          <p:cNvGrpSpPr/>
          <p:nvPr/>
        </p:nvGrpSpPr>
        <p:grpSpPr>
          <a:xfrm>
            <a:off x="2665997" y="1713185"/>
            <a:ext cx="8545748" cy="4773792"/>
            <a:chOff x="2665997" y="1713185"/>
            <a:chExt cx="8545748" cy="4773792"/>
          </a:xfrm>
        </p:grpSpPr>
        <p:pic>
          <p:nvPicPr>
            <p:cNvPr id="12" name="그림 11" descr="텍스트, 그래프, 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8A182AA3-DDD3-19F5-8A3E-FB468E865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5" t="2717" r="807"/>
            <a:stretch/>
          </p:blipFill>
          <p:spPr>
            <a:xfrm>
              <a:off x="2774730" y="1857558"/>
              <a:ext cx="6999891" cy="462941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716898-73C8-ADBA-69A2-B32EC8324C78}"/>
                </a:ext>
              </a:extLst>
            </p:cNvPr>
            <p:cNvSpPr/>
            <p:nvPr/>
          </p:nvSpPr>
          <p:spPr>
            <a:xfrm>
              <a:off x="9624800" y="1713185"/>
              <a:ext cx="1586945" cy="4424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3DEAB03-9AD4-75B7-829D-C842CB0BA8E8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97" y="2249520"/>
              <a:ext cx="217465" cy="0"/>
            </a:xfrm>
            <a:prstGeom prst="line">
              <a:avLst/>
            </a:prstGeom>
            <a:ln w="38100">
              <a:solidFill>
                <a:srgbClr val="6B39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33DAD7-B265-10FB-C52A-A6CCEAE80941}"/>
                </a:ext>
              </a:extLst>
            </p:cNvPr>
            <p:cNvSpPr txBox="1"/>
            <p:nvPr/>
          </p:nvSpPr>
          <p:spPr>
            <a:xfrm>
              <a:off x="2883462" y="2064854"/>
              <a:ext cx="90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Trendy</a:t>
              </a:r>
              <a:endPara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1CBF566-B501-A2CF-F959-548AFED84B04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97" y="2659423"/>
              <a:ext cx="217465" cy="0"/>
            </a:xfrm>
            <a:prstGeom prst="line">
              <a:avLst/>
            </a:prstGeom>
            <a:ln w="38100">
              <a:solidFill>
                <a:srgbClr val="638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729F5E-91F1-9915-AF24-1B3611833A52}"/>
                </a:ext>
              </a:extLst>
            </p:cNvPr>
            <p:cNvSpPr txBox="1"/>
            <p:nvPr/>
          </p:nvSpPr>
          <p:spPr>
            <a:xfrm>
              <a:off x="2883462" y="2474757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Steady</a:t>
              </a:r>
              <a:endPara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27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5"/>
          <p:cNvSpPr txBox="1"/>
          <p:nvPr/>
        </p:nvSpPr>
        <p:spPr>
          <a:xfrm>
            <a:off x="5181600" y="3694335"/>
            <a:ext cx="1828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endParaRPr sz="3200"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3" name="Google Shape;5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50" y="1076901"/>
            <a:ext cx="9169900" cy="54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3F54F-0B7F-9E8A-1EDF-F6E3C1B971D1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EF8D04-2408-FAA6-6E45-D64BBDF0CD3C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2EF0A1-7950-8F87-FFBE-F03F845CC6A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0C7AF-A9A1-6BCF-70BC-37FC72CE32E1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17" name="그림 16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3E6F2EF7-1AD8-0633-F6E2-EBFECDC95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434E6E0-DBE5-FB24-22AF-D4AC723543ED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20" name="그림 19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AF77FC9E-419F-2426-E46C-722C21279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21" name="그림 20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C4986459-7728-A306-B6D0-62A9B6A326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9CB229C-F8AD-A10F-D83A-2BF9535F9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1CD4A2-7291-08C6-AC6C-4D095A1EE309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7CBF35-C958-4462-5648-F701C37EF3F0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F1D38D-2C9B-4728-C1FB-3AD9BF7714E9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4E06004-AADE-304E-FF69-E1F0EBBD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087646DA-A4E8-FF35-668C-90754F690B7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92" name="그림 91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7CC2B928-A6ED-532B-EB08-0CE632DAF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AC83026-77D6-C299-0FE7-86153008A702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5" name="그림 94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8A04A9D-6E91-E619-8FDB-CFEFE1E3C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6" name="그림 95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721B9453-C74C-C3F7-B552-5A5FE4DF2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5DC023F9-B9DC-5F83-E9C7-79060F460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442A7CD-5184-E233-7C2E-71A431C7354F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A56DC9-72AF-DB91-8441-12ACBC6CB1AA}"/>
              </a:ext>
            </a:extLst>
          </p:cNvPr>
          <p:cNvGrpSpPr/>
          <p:nvPr/>
        </p:nvGrpSpPr>
        <p:grpSpPr>
          <a:xfrm>
            <a:off x="4967244" y="5324617"/>
            <a:ext cx="2438146" cy="1984197"/>
            <a:chOff x="4967244" y="5324617"/>
            <a:chExt cx="2438146" cy="1984197"/>
          </a:xfrm>
        </p:grpSpPr>
        <p:pic>
          <p:nvPicPr>
            <p:cNvPr id="7" name="Picture 2" descr="탕후루 ">
              <a:extLst>
                <a:ext uri="{FF2B5EF4-FFF2-40B4-BE49-F238E27FC236}">
                  <a16:creationId xmlns:a16="http://schemas.microsoft.com/office/drawing/2014/main" id="{49C3D89D-835B-0178-C300-8A2D7FFC1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7738">
              <a:off x="5165397" y="5978585"/>
              <a:ext cx="374111" cy="37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탕후루 ">
              <a:extLst>
                <a:ext uri="{FF2B5EF4-FFF2-40B4-BE49-F238E27FC236}">
                  <a16:creationId xmlns:a16="http://schemas.microsoft.com/office/drawing/2014/main" id="{67B73C7C-143D-640A-A3C2-7A38B1A30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40090">
              <a:off x="7024362" y="5870044"/>
              <a:ext cx="376588" cy="3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8E60A8-E9DE-B234-C504-5007F7C3F5FC}"/>
                </a:ext>
              </a:extLst>
            </p:cNvPr>
            <p:cNvGrpSpPr/>
            <p:nvPr/>
          </p:nvGrpSpPr>
          <p:grpSpPr>
            <a:xfrm>
              <a:off x="4967244" y="5324617"/>
              <a:ext cx="2438146" cy="1984197"/>
              <a:chOff x="4967244" y="5324617"/>
              <a:chExt cx="2438146" cy="1984197"/>
            </a:xfrm>
          </p:grpSpPr>
          <p:pic>
            <p:nvPicPr>
              <p:cNvPr id="10" name="그림 9" descr="클립아트, 그림, 만화 영화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99B9501C-0AF8-1544-C73E-176D481E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514" b="80676" l="10000" r="91486">
                            <a14:foregroundMark x1="65811" y1="80405" x2="65811" y2="80405"/>
                            <a14:foregroundMark x1="34459" y1="58243" x2="34459" y2="58243"/>
                            <a14:foregroundMark x1="29054" y1="46351" x2="29054" y2="46351"/>
                            <a14:foregroundMark x1="35676" y1="59730" x2="35676" y2="59730"/>
                            <a14:foregroundMark x1="32432" y1="74459" x2="32432" y2="74459"/>
                            <a14:foregroundMark x1="27162" y1="74189" x2="27162" y2="74189"/>
                            <a14:foregroundMark x1="40541" y1="80405" x2="40541" y2="80405"/>
                            <a14:foregroundMark x1="22973" y1="79865" x2="22973" y2="79865"/>
                            <a14:foregroundMark x1="31486" y1="80676" x2="31486" y2="80676"/>
                            <a14:foregroundMark x1="31486" y1="19595" x2="31486" y2="19595"/>
                            <a14:foregroundMark x1="37703" y1="18243" x2="37703" y2="18243"/>
                            <a14:foregroundMark x1="39730" y1="21351" x2="39730" y2="21351"/>
                            <a14:foregroundMark x1="37027" y1="16486" x2="37027" y2="16486"/>
                            <a14:foregroundMark x1="36216" y1="14865" x2="36216" y2="14865"/>
                            <a14:foregroundMark x1="35811" y1="13649" x2="35811" y2="13649"/>
                            <a14:foregroundMark x1="35270" y1="13514" x2="35270" y2="13514"/>
                            <a14:foregroundMark x1="35135" y1="13378" x2="35135" y2="13378"/>
                            <a14:foregroundMark x1="34865" y1="12838" x2="34865" y2="12838"/>
                            <a14:foregroundMark x1="24595" y1="16351" x2="24595" y2="16351"/>
                            <a14:foregroundMark x1="22973" y1="20000" x2="22973" y2="20000"/>
                            <a14:foregroundMark x1="22973" y1="18784" x2="22973" y2="18784"/>
                            <a14:foregroundMark x1="21081" y1="19459" x2="21081" y2="19459"/>
                            <a14:foregroundMark x1="22162" y1="18514" x2="22162" y2="18514"/>
                            <a14:foregroundMark x1="20811" y1="20946" x2="20811" y2="20946"/>
                            <a14:foregroundMark x1="20270" y1="21081" x2="20270" y2="21081"/>
                            <a14:foregroundMark x1="19865" y1="22027" x2="19865" y2="22027"/>
                            <a14:foregroundMark x1="23514" y1="24865" x2="23514" y2="24865"/>
                            <a14:foregroundMark x1="10946" y1="42838" x2="10946" y2="42838"/>
                            <a14:foregroundMark x1="67973" y1="56892" x2="67973" y2="56892"/>
                            <a14:foregroundMark x1="63514" y1="54730" x2="63514" y2="54730"/>
                            <a14:foregroundMark x1="64054" y1="63919" x2="64054" y2="63919"/>
                            <a14:foregroundMark x1="69189" y1="50811" x2="69189" y2="50811"/>
                            <a14:foregroundMark x1="63514" y1="16892" x2="63514" y2="16892"/>
                            <a14:foregroundMark x1="62568" y1="22297" x2="62568" y2="22297"/>
                            <a14:foregroundMark x1="78243" y1="17432" x2="78243" y2="17432"/>
                            <a14:foregroundMark x1="91486" y1="39459" x2="91486" y2="39459"/>
                            <a14:foregroundMark x1="53378" y1="57838" x2="53378" y2="57838"/>
                            <a14:foregroundMark x1="54189" y1="62568" x2="54189" y2="62568"/>
                            <a14:foregroundMark x1="29865" y1="50811" x2="29865" y2="50811"/>
                            <a14:foregroundMark x1="25270" y1="52838" x2="25270" y2="52838"/>
                            <a14:foregroundMark x1="82027" y1="31622" x2="82027" y2="31622"/>
                            <a14:foregroundMark x1="88514" y1="36351" x2="88514" y2="36351"/>
                            <a14:foregroundMark x1="90000" y1="37568" x2="90000" y2="37568"/>
                            <a14:foregroundMark x1="83919" y1="31351" x2="83919" y2="31351"/>
                            <a14:foregroundMark x1="83378" y1="31486" x2="83378" y2="31486"/>
                            <a14:foregroundMark x1="82973" y1="31486" x2="82973" y2="314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635" b="14286"/>
              <a:stretch/>
            </p:blipFill>
            <p:spPr>
              <a:xfrm flipH="1">
                <a:off x="6308937" y="5324617"/>
                <a:ext cx="1096453" cy="1984197"/>
              </a:xfrm>
              <a:prstGeom prst="rect">
                <a:avLst/>
              </a:prstGeom>
            </p:spPr>
          </p:pic>
          <p:pic>
            <p:nvPicPr>
              <p:cNvPr id="11" name="그림 10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0E1050CC-B0C3-C541-1205-6D4ADF7C5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9"/>
              <a:stretch/>
            </p:blipFill>
            <p:spPr>
              <a:xfrm flipH="1">
                <a:off x="4967244" y="6316716"/>
                <a:ext cx="1629104" cy="915739"/>
              </a:xfrm>
              <a:prstGeom prst="rect">
                <a:avLst/>
              </a:prstGeom>
            </p:spPr>
          </p:pic>
          <p:pic>
            <p:nvPicPr>
              <p:cNvPr id="12" name="그림 11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9F188CCE-110C-E486-1118-17298D220C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501"/>
              <a:stretch/>
            </p:blipFill>
            <p:spPr>
              <a:xfrm>
                <a:off x="5325176" y="5624372"/>
                <a:ext cx="1629104" cy="69234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C76528A-56BE-5D70-4AB1-FE513D2E1B87}"/>
                  </a:ext>
                </a:extLst>
              </p:cNvPr>
              <p:cNvSpPr/>
              <p:nvPr/>
            </p:nvSpPr>
            <p:spPr>
              <a:xfrm>
                <a:off x="6198295" y="6253947"/>
                <a:ext cx="100132" cy="125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A9767F-A99A-BD59-1B1B-41AC4E1227B2}"/>
              </a:ext>
            </a:extLst>
          </p:cNvPr>
          <p:cNvGrpSpPr/>
          <p:nvPr/>
        </p:nvGrpSpPr>
        <p:grpSpPr>
          <a:xfrm>
            <a:off x="609600" y="1734207"/>
            <a:ext cx="11109434" cy="3048000"/>
            <a:chOff x="609600" y="1734207"/>
            <a:chExt cx="11109434" cy="3048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45EB11-BDDE-0A48-8E69-D7C9DA99D7EF}"/>
                </a:ext>
              </a:extLst>
            </p:cNvPr>
            <p:cNvSpPr/>
            <p:nvPr/>
          </p:nvSpPr>
          <p:spPr>
            <a:xfrm>
              <a:off x="8582701" y="3223816"/>
              <a:ext cx="721303" cy="721303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1C186ED-BA67-4880-43F5-77C831B1B595}"/>
                </a:ext>
              </a:extLst>
            </p:cNvPr>
            <p:cNvSpPr/>
            <p:nvPr/>
          </p:nvSpPr>
          <p:spPr>
            <a:xfrm>
              <a:off x="2663625" y="3223816"/>
              <a:ext cx="721303" cy="721303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5038189-E540-3AAA-E001-8418EB2B3095}"/>
                </a:ext>
              </a:extLst>
            </p:cNvPr>
            <p:cNvSpPr/>
            <p:nvPr/>
          </p:nvSpPr>
          <p:spPr>
            <a:xfrm>
              <a:off x="7555532" y="3250906"/>
              <a:ext cx="624322" cy="624322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  <a:alpha val="7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503525-F7B0-A73C-5E43-343949FB22E5}"/>
                </a:ext>
              </a:extLst>
            </p:cNvPr>
            <p:cNvSpPr/>
            <p:nvPr/>
          </p:nvSpPr>
          <p:spPr>
            <a:xfrm>
              <a:off x="6665592" y="3348960"/>
              <a:ext cx="471013" cy="471013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  <a:alpha val="4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8190F3E-DEEA-22A5-8AC9-50FE85BF3A88}"/>
                </a:ext>
              </a:extLst>
            </p:cNvPr>
            <p:cNvSpPr/>
            <p:nvPr/>
          </p:nvSpPr>
          <p:spPr>
            <a:xfrm>
              <a:off x="5908756" y="3396800"/>
              <a:ext cx="337909" cy="337909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4B765E6-DB21-DE9F-5D89-69E2A04B2903}"/>
                </a:ext>
              </a:extLst>
            </p:cNvPr>
            <p:cNvSpPr/>
            <p:nvPr/>
          </p:nvSpPr>
          <p:spPr>
            <a:xfrm>
              <a:off x="3885392" y="3272307"/>
              <a:ext cx="624322" cy="624322"/>
            </a:xfrm>
            <a:prstGeom prst="ellipse">
              <a:avLst/>
            </a:prstGeom>
            <a:noFill/>
            <a:ln w="25400">
              <a:solidFill>
                <a:srgbClr val="7030A0">
                  <a:alpha val="7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B2E1F71-F915-1565-2801-A708EA51FD74}"/>
                </a:ext>
              </a:extLst>
            </p:cNvPr>
            <p:cNvSpPr/>
            <p:nvPr/>
          </p:nvSpPr>
          <p:spPr>
            <a:xfrm>
              <a:off x="4936358" y="3336194"/>
              <a:ext cx="471013" cy="471013"/>
            </a:xfrm>
            <a:prstGeom prst="ellipse">
              <a:avLst/>
            </a:prstGeom>
            <a:noFill/>
            <a:ln w="25400">
              <a:solidFill>
                <a:srgbClr val="7030A0">
                  <a:alpha val="4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9E2D32-2B3F-5900-8F3F-EEC837B341DE}"/>
                </a:ext>
              </a:extLst>
            </p:cNvPr>
            <p:cNvSpPr txBox="1"/>
            <p:nvPr/>
          </p:nvSpPr>
          <p:spPr>
            <a:xfrm>
              <a:off x="1834226" y="3366213"/>
              <a:ext cx="3850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rgbClr val="7030A0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S</a:t>
              </a:r>
              <a:endParaRPr lang="ko-KR" altLang="en-US" sz="2500" dirty="0">
                <a:solidFill>
                  <a:srgbClr val="7030A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939F7A-7AE2-D59D-318D-431753B711AE}"/>
                </a:ext>
              </a:extLst>
            </p:cNvPr>
            <p:cNvSpPr txBox="1"/>
            <p:nvPr/>
          </p:nvSpPr>
          <p:spPr>
            <a:xfrm>
              <a:off x="9627310" y="3333174"/>
              <a:ext cx="3850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accent6">
                      <a:lumMod val="5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S</a:t>
              </a:r>
              <a:endParaRPr lang="ko-KR" altLang="en-US" sz="2500" dirty="0">
                <a:solidFill>
                  <a:schemeClr val="accent6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AD0912-A365-A34A-DA92-145B4C4F5982}"/>
                </a:ext>
              </a:extLst>
            </p:cNvPr>
            <p:cNvSpPr txBox="1"/>
            <p:nvPr/>
          </p:nvSpPr>
          <p:spPr>
            <a:xfrm>
              <a:off x="2833095" y="2398340"/>
              <a:ext cx="6489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내가 쌓아온 모든 것들을 하루 아침에 잃을 것 같은 기분이 자주 든다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68D548-92C0-277C-0AEF-DA683826011D}"/>
                </a:ext>
              </a:extLst>
            </p:cNvPr>
            <p:cNvCxnSpPr/>
            <p:nvPr/>
          </p:nvCxnSpPr>
          <p:spPr>
            <a:xfrm>
              <a:off x="609600" y="4782207"/>
              <a:ext cx="111094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AE45916-1F4A-D6DF-E302-857ECC099DAC}"/>
                </a:ext>
              </a:extLst>
            </p:cNvPr>
            <p:cNvCxnSpPr/>
            <p:nvPr/>
          </p:nvCxnSpPr>
          <p:spPr>
            <a:xfrm>
              <a:off x="609600" y="1734207"/>
              <a:ext cx="111094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078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023CC5-36C5-A443-89B1-D8008590AADE}"/>
              </a:ext>
            </a:extLst>
          </p:cNvPr>
          <p:cNvSpPr txBox="1"/>
          <p:nvPr/>
        </p:nvSpPr>
        <p:spPr>
          <a:xfrm>
            <a:off x="3854842" y="310583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붐 시점 이후 </a:t>
            </a:r>
            <a:r>
              <a:rPr lang="ko-KR" altLang="en-US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스테디</a:t>
            </a:r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데이터의 성장 안정성이</a:t>
            </a:r>
            <a:br>
              <a:rPr lang="en-US" altLang="ko-KR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</a:br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트렌드 데이터 보다 더 높을 것이다</a:t>
            </a:r>
            <a:r>
              <a:rPr lang="en-US" altLang="ko-KR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.</a:t>
            </a:r>
            <a:endParaRPr lang="ko-KR" altLang="en-US" b="1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12E933F-5D25-0526-B21F-1B03E39AAC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DE314E-E377-918D-0956-69C8FC18CE9A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가설</a:t>
            </a:r>
          </a:p>
        </p:txBody>
      </p:sp>
    </p:spTree>
    <p:extLst>
      <p:ext uri="{BB962C8B-B14F-4D97-AF65-F5344CB8AC3E}">
        <p14:creationId xmlns:p14="http://schemas.microsoft.com/office/powerpoint/2010/main" val="1474308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1CD4A2-7291-08C6-AC6C-4D095A1EE309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7CBF35-C958-4462-5648-F701C37EF3F0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F1D38D-2C9B-4728-C1FB-3AD9BF7714E9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4E06004-AADE-304E-FF69-E1F0EBBD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087646DA-A4E8-FF35-668C-90754F690B7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92" name="그림 91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7CC2B928-A6ED-532B-EB08-0CE632DAF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AC83026-77D6-C299-0FE7-86153008A702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5" name="그림 94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8A04A9D-6E91-E619-8FDB-CFEFE1E3C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6" name="그림 95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721B9453-C74C-C3F7-B552-5A5FE4DF2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5DC023F9-B9DC-5F83-E9C7-79060F460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442A7CD-5184-E233-7C2E-71A431C7354F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743A57-F664-6123-8734-3F81C0B7FF78}"/>
              </a:ext>
            </a:extLst>
          </p:cNvPr>
          <p:cNvGrpSpPr/>
          <p:nvPr/>
        </p:nvGrpSpPr>
        <p:grpSpPr>
          <a:xfrm>
            <a:off x="2123006" y="2063797"/>
            <a:ext cx="9100452" cy="4357415"/>
            <a:chOff x="2665997" y="1713185"/>
            <a:chExt cx="8545748" cy="4773792"/>
          </a:xfrm>
        </p:grpSpPr>
        <p:pic>
          <p:nvPicPr>
            <p:cNvPr id="29" name="그림 28" descr="텍스트, 그래프, 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A3550CD1-A247-CE7C-CE6F-31D90CFB8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5" t="2717" r="807"/>
            <a:stretch/>
          </p:blipFill>
          <p:spPr>
            <a:xfrm>
              <a:off x="2774730" y="1857558"/>
              <a:ext cx="6999891" cy="462941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2D7FA8F-4223-50AE-5230-1C3DCB3208DB}"/>
                </a:ext>
              </a:extLst>
            </p:cNvPr>
            <p:cNvSpPr/>
            <p:nvPr/>
          </p:nvSpPr>
          <p:spPr>
            <a:xfrm>
              <a:off x="9624800" y="1713185"/>
              <a:ext cx="1586945" cy="4424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CDEB92A-B3E4-388E-445E-786193B904F5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97" y="2249520"/>
              <a:ext cx="217465" cy="0"/>
            </a:xfrm>
            <a:prstGeom prst="line">
              <a:avLst/>
            </a:prstGeom>
            <a:ln w="38100">
              <a:solidFill>
                <a:srgbClr val="6B39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365F6E-5BFC-21D5-89AC-5B027522471E}"/>
                </a:ext>
              </a:extLst>
            </p:cNvPr>
            <p:cNvSpPr txBox="1"/>
            <p:nvPr/>
          </p:nvSpPr>
          <p:spPr>
            <a:xfrm>
              <a:off x="2883462" y="2064854"/>
              <a:ext cx="90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Trendy</a:t>
              </a:r>
              <a:endPara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2373869-8C8C-E35A-D721-0D260E280B72}"/>
                </a:ext>
              </a:extLst>
            </p:cNvPr>
            <p:cNvCxnSpPr>
              <a:cxnSpLocks/>
            </p:cNvCxnSpPr>
            <p:nvPr/>
          </p:nvCxnSpPr>
          <p:spPr>
            <a:xfrm>
              <a:off x="2665997" y="2659423"/>
              <a:ext cx="217465" cy="0"/>
            </a:xfrm>
            <a:prstGeom prst="line">
              <a:avLst/>
            </a:prstGeom>
            <a:ln w="38100">
              <a:solidFill>
                <a:srgbClr val="638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DA1C1D-6BE7-8C98-7A71-80941241199D}"/>
                </a:ext>
              </a:extLst>
            </p:cNvPr>
            <p:cNvSpPr txBox="1"/>
            <p:nvPr/>
          </p:nvSpPr>
          <p:spPr>
            <a:xfrm>
              <a:off x="2883462" y="2474757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Steady</a:t>
              </a:r>
              <a:endPara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51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AF674A-2E2E-4209-933A-AE6C079B328B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ABA9D2-A2B5-443C-A9C9-B584720954D6}"/>
              </a:ext>
            </a:extLst>
          </p:cNvPr>
          <p:cNvSpPr/>
          <p:nvPr/>
        </p:nvSpPr>
        <p:spPr>
          <a:xfrm>
            <a:off x="7231425" y="2128289"/>
            <a:ext cx="2270850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1C11E-CBC2-48DD-905E-AC7DB19EDDD5}"/>
              </a:ext>
            </a:extLst>
          </p:cNvPr>
          <p:cNvSpPr/>
          <p:nvPr/>
        </p:nvSpPr>
        <p:spPr>
          <a:xfrm>
            <a:off x="2692860" y="2128289"/>
            <a:ext cx="2270850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7310B1-33EB-441D-859E-EF33CB0F6669}"/>
              </a:ext>
            </a:extLst>
          </p:cNvPr>
          <p:cNvSpPr/>
          <p:nvPr/>
        </p:nvSpPr>
        <p:spPr>
          <a:xfrm>
            <a:off x="9499140" y="2128289"/>
            <a:ext cx="2692860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ED0418-4774-4228-8E54-E41982DE31AB}"/>
              </a:ext>
            </a:extLst>
          </p:cNvPr>
          <p:cNvSpPr/>
          <p:nvPr/>
        </p:nvSpPr>
        <p:spPr>
          <a:xfrm>
            <a:off x="4963710" y="2128289"/>
            <a:ext cx="2270850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0CC82A-2345-4ABB-B63C-29E65603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B5DFAF-6B3B-42E4-AC07-1E8BB828A2DF}"/>
              </a:ext>
            </a:extLst>
          </p:cNvPr>
          <p:cNvSpPr/>
          <p:nvPr/>
        </p:nvSpPr>
        <p:spPr>
          <a:xfrm>
            <a:off x="0" y="2128289"/>
            <a:ext cx="2692860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A001C-6C8F-4BCD-8E8C-3E31A77875CB}"/>
              </a:ext>
            </a:extLst>
          </p:cNvPr>
          <p:cNvSpPr txBox="1"/>
          <p:nvPr/>
        </p:nvSpPr>
        <p:spPr>
          <a:xfrm>
            <a:off x="999493" y="3476066"/>
            <a:ext cx="9810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탕후루</a:t>
            </a:r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소개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17D40-B4F0-4E82-A184-07D96FD34DE7}"/>
              </a:ext>
            </a:extLst>
          </p:cNvPr>
          <p:cNvSpPr txBox="1"/>
          <p:nvPr/>
        </p:nvSpPr>
        <p:spPr>
          <a:xfrm>
            <a:off x="731152" y="3923994"/>
            <a:ext cx="16462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위 목차에 맞는</a:t>
            </a:r>
            <a:endParaRPr lang="en-US" altLang="ko-KR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알맞은 설명을 기입하세요</a:t>
            </a:r>
            <a:r>
              <a:rPr lang="en-US" altLang="ko-KR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endParaRPr lang="ko-KR" altLang="en-US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089B8-905F-4C56-9D44-A980C0D59149}"/>
              </a:ext>
            </a:extLst>
          </p:cNvPr>
          <p:cNvSpPr txBox="1"/>
          <p:nvPr/>
        </p:nvSpPr>
        <p:spPr>
          <a:xfrm>
            <a:off x="3238522" y="3480278"/>
            <a:ext cx="11669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데이터셋 설명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F8DF9C-0F1C-4A36-9638-B7A2893E985D}"/>
              </a:ext>
            </a:extLst>
          </p:cNvPr>
          <p:cNvSpPr txBox="1"/>
          <p:nvPr/>
        </p:nvSpPr>
        <p:spPr>
          <a:xfrm>
            <a:off x="3002002" y="3923994"/>
            <a:ext cx="16462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위 목차에 맞는</a:t>
            </a:r>
            <a:endParaRPr lang="en-US" altLang="ko-KR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알맞은 설명을 기입하세요</a:t>
            </a:r>
            <a:r>
              <a:rPr lang="en-US" altLang="ko-KR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endParaRPr lang="ko-KR" altLang="en-US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687666-E574-4987-B63C-8F236CD05D7B}"/>
              </a:ext>
            </a:extLst>
          </p:cNvPr>
          <p:cNvSpPr txBox="1"/>
          <p:nvPr/>
        </p:nvSpPr>
        <p:spPr>
          <a:xfrm>
            <a:off x="5401059" y="3480278"/>
            <a:ext cx="14042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용어와 지표 정리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E81F6-6395-4ABB-9954-D94678A94E0E}"/>
              </a:ext>
            </a:extLst>
          </p:cNvPr>
          <p:cNvSpPr txBox="1"/>
          <p:nvPr/>
        </p:nvSpPr>
        <p:spPr>
          <a:xfrm>
            <a:off x="5272852" y="3923994"/>
            <a:ext cx="16462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위 목차에 맞는</a:t>
            </a:r>
            <a:endParaRPr lang="en-US" altLang="ko-KR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알맞은 설명을 기입하세요</a:t>
            </a:r>
            <a:r>
              <a:rPr lang="en-US" altLang="ko-KR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endParaRPr lang="ko-KR" altLang="en-US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BAF989-F630-4031-9554-DC18B55705C1}"/>
              </a:ext>
            </a:extLst>
          </p:cNvPr>
          <p:cNvGrpSpPr/>
          <p:nvPr/>
        </p:nvGrpSpPr>
        <p:grpSpPr>
          <a:xfrm>
            <a:off x="2689724" y="2276856"/>
            <a:ext cx="6812553" cy="2228872"/>
            <a:chOff x="2689724" y="2440316"/>
            <a:chExt cx="6812553" cy="190195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F93ED0-AD7E-4F39-AE73-E947DA871E1B}"/>
                </a:ext>
              </a:extLst>
            </p:cNvPr>
            <p:cNvCxnSpPr>
              <a:cxnSpLocks/>
            </p:cNvCxnSpPr>
            <p:nvPr/>
          </p:nvCxnSpPr>
          <p:spPr>
            <a:xfrm>
              <a:off x="2689724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47C3302-85F9-4910-A1A0-2D28CE272787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5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A375C54-3D11-4FA2-9137-0B5A272835C3}"/>
                </a:ext>
              </a:extLst>
            </p:cNvPr>
            <p:cNvCxnSpPr>
              <a:cxnSpLocks/>
            </p:cNvCxnSpPr>
            <p:nvPr/>
          </p:nvCxnSpPr>
          <p:spPr>
            <a:xfrm>
              <a:off x="7231426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9D8D964-9C2B-45AB-BE07-2A4D2B363496}"/>
                </a:ext>
              </a:extLst>
            </p:cNvPr>
            <p:cNvCxnSpPr>
              <a:cxnSpLocks/>
            </p:cNvCxnSpPr>
            <p:nvPr/>
          </p:nvCxnSpPr>
          <p:spPr>
            <a:xfrm>
              <a:off x="9502277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933C762-2AC2-4141-A8FA-92A8567A4262}"/>
              </a:ext>
            </a:extLst>
          </p:cNvPr>
          <p:cNvSpPr txBox="1"/>
          <p:nvPr/>
        </p:nvSpPr>
        <p:spPr>
          <a:xfrm>
            <a:off x="8178532" y="3480278"/>
            <a:ext cx="3718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분석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92FCB0-71C3-4C53-8A8F-144B91022391}"/>
              </a:ext>
            </a:extLst>
          </p:cNvPr>
          <p:cNvSpPr txBox="1"/>
          <p:nvPr/>
        </p:nvSpPr>
        <p:spPr>
          <a:xfrm>
            <a:off x="7547588" y="3923994"/>
            <a:ext cx="16462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위 목차에 맞는</a:t>
            </a:r>
            <a:endParaRPr lang="en-US" altLang="ko-KR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알맞은 설명을 기입하세요</a:t>
            </a:r>
            <a:r>
              <a:rPr lang="en-US" altLang="ko-KR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endParaRPr lang="ko-KR" altLang="en-US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90A62E-2247-4393-AF0A-78BD6EFE2250}"/>
              </a:ext>
            </a:extLst>
          </p:cNvPr>
          <p:cNvSpPr txBox="1"/>
          <p:nvPr/>
        </p:nvSpPr>
        <p:spPr>
          <a:xfrm>
            <a:off x="10537550" y="3469697"/>
            <a:ext cx="3718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AD4B1D-3E44-423F-BD81-56E83B292DC4}"/>
              </a:ext>
            </a:extLst>
          </p:cNvPr>
          <p:cNvSpPr txBox="1"/>
          <p:nvPr/>
        </p:nvSpPr>
        <p:spPr>
          <a:xfrm>
            <a:off x="9814563" y="3923994"/>
            <a:ext cx="16462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위 목차에 맞는</a:t>
            </a:r>
            <a:endParaRPr lang="en-US" altLang="ko-KR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알맞은 설명을 기입하세요</a:t>
            </a:r>
            <a:r>
              <a:rPr lang="en-US" altLang="ko-KR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endParaRPr lang="ko-KR" altLang="en-US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24C05-5513-429D-8173-520AC8A40A45}"/>
              </a:ext>
            </a:extLst>
          </p:cNvPr>
          <p:cNvSpPr txBox="1"/>
          <p:nvPr/>
        </p:nvSpPr>
        <p:spPr>
          <a:xfrm>
            <a:off x="4750372" y="960032"/>
            <a:ext cx="307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CONTENTS</a:t>
            </a:r>
            <a:endParaRPr lang="ko-KR" altLang="en-US" sz="4000" dirty="0">
              <a:solidFill>
                <a:srgbClr val="56304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DC310D7-9409-4AE1-BBE5-05BC80680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9787" y="2589227"/>
            <a:ext cx="549014" cy="54901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50A7087-F211-4878-837B-E8E75EDE6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0727" y="2579479"/>
            <a:ext cx="468846" cy="55876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97FDD0A-E84E-4422-AC36-54D0E3507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8443" y="2478141"/>
            <a:ext cx="486710" cy="67716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9D4539B-055A-44EE-82C3-0C8065E0B2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5596" y="2574279"/>
            <a:ext cx="599516" cy="59951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248D14E2-1B14-4601-BFB7-672FAF5F83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7604" y="2498048"/>
            <a:ext cx="618358" cy="70268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B909096-FCAD-4795-A256-2EC81F876CEF}"/>
              </a:ext>
            </a:extLst>
          </p:cNvPr>
          <p:cNvGrpSpPr/>
          <p:nvPr/>
        </p:nvGrpSpPr>
        <p:grpSpPr>
          <a:xfrm>
            <a:off x="1395326" y="1958358"/>
            <a:ext cx="314810" cy="338554"/>
            <a:chOff x="1395326" y="1549351"/>
            <a:chExt cx="314810" cy="33855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3F6FDB9-000B-4B86-B477-115C4F17E714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824A4D-8596-4A4F-A86D-DE26E508957D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7CA9623-DF4D-4389-8801-E39DE528812D}"/>
              </a:ext>
            </a:extLst>
          </p:cNvPr>
          <p:cNvGrpSpPr/>
          <p:nvPr/>
        </p:nvGrpSpPr>
        <p:grpSpPr>
          <a:xfrm>
            <a:off x="3666177" y="1958358"/>
            <a:ext cx="314810" cy="338554"/>
            <a:chOff x="1395326" y="1549351"/>
            <a:chExt cx="314810" cy="338554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CB17CB7-A3A5-41F8-A2FE-F7613809BD73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A74BFC-0DD1-43E9-AF99-62A14C432653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E8318-4AC1-4382-A564-E4CF70A31D71}"/>
              </a:ext>
            </a:extLst>
          </p:cNvPr>
          <p:cNvGrpSpPr/>
          <p:nvPr/>
        </p:nvGrpSpPr>
        <p:grpSpPr>
          <a:xfrm>
            <a:off x="5937028" y="1958358"/>
            <a:ext cx="314810" cy="338554"/>
            <a:chOff x="1395326" y="1549351"/>
            <a:chExt cx="314810" cy="33855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9F8D4D2-48A5-4CD6-9461-0EC235E47A9B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A59CF-E206-4F7B-8993-7B48997811A1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F5B3669-2C8A-4AD7-8011-0C12291B25DD}"/>
              </a:ext>
            </a:extLst>
          </p:cNvPr>
          <p:cNvGrpSpPr/>
          <p:nvPr/>
        </p:nvGrpSpPr>
        <p:grpSpPr>
          <a:xfrm>
            <a:off x="8207879" y="1958358"/>
            <a:ext cx="314810" cy="338554"/>
            <a:chOff x="1395326" y="1549351"/>
            <a:chExt cx="314810" cy="338554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9427450-423A-40A3-8BBC-E4E8B3BBC322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75767A-293D-438A-A7B8-21702BDE752D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4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1A6B87B-D50A-47B8-A1F7-531E851B74F9}"/>
              </a:ext>
            </a:extLst>
          </p:cNvPr>
          <p:cNvGrpSpPr/>
          <p:nvPr/>
        </p:nvGrpSpPr>
        <p:grpSpPr>
          <a:xfrm>
            <a:off x="10478730" y="1958358"/>
            <a:ext cx="314810" cy="338554"/>
            <a:chOff x="1395326" y="1549351"/>
            <a:chExt cx="314810" cy="338554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815D14-41D0-4350-8296-965305834DDD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54F1965-9125-4BA7-852C-953F09C13181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5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9561E8-23B5-CF2F-40CB-B06DF7761B01}"/>
              </a:ext>
            </a:extLst>
          </p:cNvPr>
          <p:cNvGrpSpPr/>
          <p:nvPr/>
        </p:nvGrpSpPr>
        <p:grpSpPr>
          <a:xfrm>
            <a:off x="4967244" y="5324617"/>
            <a:ext cx="2438146" cy="1984197"/>
            <a:chOff x="4967244" y="5324617"/>
            <a:chExt cx="2438146" cy="1984197"/>
          </a:xfrm>
        </p:grpSpPr>
        <p:pic>
          <p:nvPicPr>
            <p:cNvPr id="25" name="Picture 2" descr="탕후루 ">
              <a:extLst>
                <a:ext uri="{FF2B5EF4-FFF2-40B4-BE49-F238E27FC236}">
                  <a16:creationId xmlns:a16="http://schemas.microsoft.com/office/drawing/2014/main" id="{B4E19D27-74A7-EBF9-E65B-D73981B05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7738">
              <a:off x="5165397" y="5978585"/>
              <a:ext cx="374111" cy="37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탕후루 ">
              <a:extLst>
                <a:ext uri="{FF2B5EF4-FFF2-40B4-BE49-F238E27FC236}">
                  <a16:creationId xmlns:a16="http://schemas.microsoft.com/office/drawing/2014/main" id="{BE220799-8B86-0A15-F1F5-147F8BD36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40090">
              <a:off x="7024362" y="5870044"/>
              <a:ext cx="376588" cy="3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BD41C7-862A-600A-1A7B-661B5EEC3FA6}"/>
                </a:ext>
              </a:extLst>
            </p:cNvPr>
            <p:cNvGrpSpPr/>
            <p:nvPr/>
          </p:nvGrpSpPr>
          <p:grpSpPr>
            <a:xfrm>
              <a:off x="4967244" y="5324617"/>
              <a:ext cx="2438146" cy="1984197"/>
              <a:chOff x="4967244" y="5324617"/>
              <a:chExt cx="2438146" cy="1984197"/>
            </a:xfrm>
          </p:grpSpPr>
          <p:pic>
            <p:nvPicPr>
              <p:cNvPr id="29" name="그림 28" descr="클립아트, 그림, 만화 영화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B8694C96-DEA1-2D6B-D5AD-7EADCF5D7C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8514" b="80676" l="10000" r="91486">
                            <a14:foregroundMark x1="65811" y1="80405" x2="65811" y2="80405"/>
                            <a14:foregroundMark x1="34459" y1="58243" x2="34459" y2="58243"/>
                            <a14:foregroundMark x1="29054" y1="46351" x2="29054" y2="46351"/>
                            <a14:foregroundMark x1="35676" y1="59730" x2="35676" y2="59730"/>
                            <a14:foregroundMark x1="32432" y1="74459" x2="32432" y2="74459"/>
                            <a14:foregroundMark x1="27162" y1="74189" x2="27162" y2="74189"/>
                            <a14:foregroundMark x1="40541" y1="80405" x2="40541" y2="80405"/>
                            <a14:foregroundMark x1="22973" y1="79865" x2="22973" y2="79865"/>
                            <a14:foregroundMark x1="31486" y1="80676" x2="31486" y2="80676"/>
                            <a14:foregroundMark x1="31486" y1="19595" x2="31486" y2="19595"/>
                            <a14:foregroundMark x1="37703" y1="18243" x2="37703" y2="18243"/>
                            <a14:foregroundMark x1="39730" y1="21351" x2="39730" y2="21351"/>
                            <a14:foregroundMark x1="37027" y1="16486" x2="37027" y2="16486"/>
                            <a14:foregroundMark x1="36216" y1="14865" x2="36216" y2="14865"/>
                            <a14:foregroundMark x1="35811" y1="13649" x2="35811" y2="13649"/>
                            <a14:foregroundMark x1="35270" y1="13514" x2="35270" y2="13514"/>
                            <a14:foregroundMark x1="35135" y1="13378" x2="35135" y2="13378"/>
                            <a14:foregroundMark x1="34865" y1="12838" x2="34865" y2="12838"/>
                            <a14:foregroundMark x1="24595" y1="16351" x2="24595" y2="16351"/>
                            <a14:foregroundMark x1="22973" y1="20000" x2="22973" y2="20000"/>
                            <a14:foregroundMark x1="22973" y1="18784" x2="22973" y2="18784"/>
                            <a14:foregroundMark x1="21081" y1="19459" x2="21081" y2="19459"/>
                            <a14:foregroundMark x1="22162" y1="18514" x2="22162" y2="18514"/>
                            <a14:foregroundMark x1="20811" y1="20946" x2="20811" y2="20946"/>
                            <a14:foregroundMark x1="20270" y1="21081" x2="20270" y2="21081"/>
                            <a14:foregroundMark x1="19865" y1="22027" x2="19865" y2="22027"/>
                            <a14:foregroundMark x1="23514" y1="24865" x2="23514" y2="24865"/>
                            <a14:foregroundMark x1="10946" y1="42838" x2="10946" y2="42838"/>
                            <a14:foregroundMark x1="67973" y1="56892" x2="67973" y2="56892"/>
                            <a14:foregroundMark x1="63514" y1="54730" x2="63514" y2="54730"/>
                            <a14:foregroundMark x1="64054" y1="63919" x2="64054" y2="63919"/>
                            <a14:foregroundMark x1="69189" y1="50811" x2="69189" y2="50811"/>
                            <a14:foregroundMark x1="63514" y1="16892" x2="63514" y2="16892"/>
                            <a14:foregroundMark x1="62568" y1="22297" x2="62568" y2="22297"/>
                            <a14:foregroundMark x1="78243" y1="17432" x2="78243" y2="17432"/>
                            <a14:foregroundMark x1="91486" y1="39459" x2="91486" y2="39459"/>
                            <a14:foregroundMark x1="53378" y1="57838" x2="53378" y2="57838"/>
                            <a14:foregroundMark x1="54189" y1="62568" x2="54189" y2="62568"/>
                            <a14:foregroundMark x1="29865" y1="50811" x2="29865" y2="50811"/>
                            <a14:foregroundMark x1="25270" y1="52838" x2="25270" y2="52838"/>
                            <a14:foregroundMark x1="82027" y1="31622" x2="82027" y2="31622"/>
                            <a14:foregroundMark x1="88514" y1="36351" x2="88514" y2="36351"/>
                            <a14:foregroundMark x1="90000" y1="37568" x2="90000" y2="37568"/>
                            <a14:foregroundMark x1="83919" y1="31351" x2="83919" y2="31351"/>
                            <a14:foregroundMark x1="83378" y1="31486" x2="83378" y2="31486"/>
                            <a14:foregroundMark x1="82973" y1="31486" x2="82973" y2="314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635" b="14286"/>
              <a:stretch/>
            </p:blipFill>
            <p:spPr>
              <a:xfrm flipH="1">
                <a:off x="6308937" y="5324617"/>
                <a:ext cx="1096453" cy="1984197"/>
              </a:xfrm>
              <a:prstGeom prst="rect">
                <a:avLst/>
              </a:prstGeom>
            </p:spPr>
          </p:pic>
          <p:pic>
            <p:nvPicPr>
              <p:cNvPr id="31" name="그림 30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25788DDC-D040-A9C5-1D6D-A5C5CE5919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9"/>
              <a:stretch/>
            </p:blipFill>
            <p:spPr>
              <a:xfrm flipH="1">
                <a:off x="4967244" y="6316716"/>
                <a:ext cx="1629104" cy="915739"/>
              </a:xfrm>
              <a:prstGeom prst="rect">
                <a:avLst/>
              </a:prstGeom>
            </p:spPr>
          </p:pic>
          <p:pic>
            <p:nvPicPr>
              <p:cNvPr id="33" name="그림 32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45CD8B2D-6886-B4E9-33EA-3549FD2B1B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501"/>
              <a:stretch/>
            </p:blipFill>
            <p:spPr>
              <a:xfrm>
                <a:off x="5325176" y="5624372"/>
                <a:ext cx="1629104" cy="692344"/>
              </a:xfrm>
              <a:prstGeom prst="rect">
                <a:avLst/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BB06310-4952-9649-7F5F-87DF2181E7D9}"/>
                  </a:ext>
                </a:extLst>
              </p:cNvPr>
              <p:cNvSpPr/>
              <p:nvPr/>
            </p:nvSpPr>
            <p:spPr>
              <a:xfrm>
                <a:off x="6198295" y="6253947"/>
                <a:ext cx="100132" cy="125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246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59C46E-E466-E626-8239-323ED3C42139}"/>
              </a:ext>
            </a:extLst>
          </p:cNvPr>
          <p:cNvSpPr txBox="1"/>
          <p:nvPr/>
        </p:nvSpPr>
        <p:spPr>
          <a:xfrm>
            <a:off x="1434170" y="1982392"/>
            <a:ext cx="5344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1. 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붐 시점 기준으로 그룹별 영업 </a:t>
            </a:r>
            <a:r>
              <a:rPr lang="ko-KR" altLang="en-US" sz="2000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지속률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구하기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930BA-3477-379D-5CB0-96B5C599D4EB}"/>
              </a:ext>
            </a:extLst>
          </p:cNvPr>
          <p:cNvSpPr txBox="1"/>
          <p:nvPr/>
        </p:nvSpPr>
        <p:spPr>
          <a:xfrm>
            <a:off x="2179648" y="2451100"/>
            <a:ext cx="534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*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지속률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=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중인 가게 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가게 수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A88D1E-923B-6991-ECF9-576A08645338}"/>
              </a:ext>
            </a:extLst>
          </p:cNvPr>
          <p:cNvGrpSpPr/>
          <p:nvPr/>
        </p:nvGrpSpPr>
        <p:grpSpPr>
          <a:xfrm>
            <a:off x="3467100" y="3601085"/>
            <a:ext cx="4635500" cy="369332"/>
            <a:chOff x="1968500" y="3601085"/>
            <a:chExt cx="4635500" cy="36933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6A0B7B-C777-AFCE-5337-88169D112C64}"/>
                </a:ext>
              </a:extLst>
            </p:cNvPr>
            <p:cNvSpPr/>
            <p:nvPr/>
          </p:nvSpPr>
          <p:spPr>
            <a:xfrm>
              <a:off x="19685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5EB46F-3FD4-5E95-3058-47552B04454A}"/>
                </a:ext>
              </a:extLst>
            </p:cNvPr>
            <p:cNvSpPr/>
            <p:nvPr/>
          </p:nvSpPr>
          <p:spPr>
            <a:xfrm>
              <a:off x="28956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719AD1-E486-C486-82AC-2B2540A408E4}"/>
                </a:ext>
              </a:extLst>
            </p:cNvPr>
            <p:cNvSpPr/>
            <p:nvPr/>
          </p:nvSpPr>
          <p:spPr>
            <a:xfrm>
              <a:off x="3822700" y="3601085"/>
              <a:ext cx="9271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3E73746-9B5C-4D1A-AE19-725C6E65695E}"/>
                </a:ext>
              </a:extLst>
            </p:cNvPr>
            <p:cNvSpPr/>
            <p:nvPr/>
          </p:nvSpPr>
          <p:spPr>
            <a:xfrm>
              <a:off x="47498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2FC22E-F5D5-5DD1-3927-2C71BE3A513B}"/>
                </a:ext>
              </a:extLst>
            </p:cNvPr>
            <p:cNvSpPr/>
            <p:nvPr/>
          </p:nvSpPr>
          <p:spPr>
            <a:xfrm>
              <a:off x="56769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84E3F3-D580-FFD3-8096-41571C315ECE}"/>
              </a:ext>
            </a:extLst>
          </p:cNvPr>
          <p:cNvGrpSpPr/>
          <p:nvPr/>
        </p:nvGrpSpPr>
        <p:grpSpPr>
          <a:xfrm>
            <a:off x="2540000" y="4709081"/>
            <a:ext cx="4635500" cy="369332"/>
            <a:chOff x="1968500" y="3601085"/>
            <a:chExt cx="4635500" cy="36933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64CD02-4C70-AD6C-34F2-03DE34FE2544}"/>
                </a:ext>
              </a:extLst>
            </p:cNvPr>
            <p:cNvSpPr/>
            <p:nvPr/>
          </p:nvSpPr>
          <p:spPr>
            <a:xfrm>
              <a:off x="19685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58E0A1-B3C6-5327-CFA3-BB250300F58E}"/>
                </a:ext>
              </a:extLst>
            </p:cNvPr>
            <p:cNvSpPr/>
            <p:nvPr/>
          </p:nvSpPr>
          <p:spPr>
            <a:xfrm>
              <a:off x="2895600" y="3601085"/>
              <a:ext cx="9271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붐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E1ED46-7E90-F6FB-4CAB-A6CABEE32DA7}"/>
                </a:ext>
              </a:extLst>
            </p:cNvPr>
            <p:cNvSpPr/>
            <p:nvPr/>
          </p:nvSpPr>
          <p:spPr>
            <a:xfrm>
              <a:off x="38227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49BF1F7-78CD-DD99-7929-0707C9609424}"/>
                </a:ext>
              </a:extLst>
            </p:cNvPr>
            <p:cNvSpPr/>
            <p:nvPr/>
          </p:nvSpPr>
          <p:spPr>
            <a:xfrm>
              <a:off x="47498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E2CFEE-6605-0419-77A8-54A09AF01F6B}"/>
                </a:ext>
              </a:extLst>
            </p:cNvPr>
            <p:cNvSpPr/>
            <p:nvPr/>
          </p:nvSpPr>
          <p:spPr>
            <a:xfrm>
              <a:off x="56769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B19A18E-89E7-D492-66F0-949680F6A986}"/>
              </a:ext>
            </a:extLst>
          </p:cNvPr>
          <p:cNvGrpSpPr/>
          <p:nvPr/>
        </p:nvGrpSpPr>
        <p:grpSpPr>
          <a:xfrm>
            <a:off x="4394200" y="4157266"/>
            <a:ext cx="6489700" cy="369332"/>
            <a:chOff x="2895600" y="4157266"/>
            <a:chExt cx="6489700" cy="3693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C58C91A-EF29-5167-8810-27747235273A}"/>
                </a:ext>
              </a:extLst>
            </p:cNvPr>
            <p:cNvSpPr/>
            <p:nvPr/>
          </p:nvSpPr>
          <p:spPr>
            <a:xfrm>
              <a:off x="7531100" y="4157266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E9F84A3-AA92-B7F0-7EFB-7FC58295558C}"/>
                </a:ext>
              </a:extLst>
            </p:cNvPr>
            <p:cNvGrpSpPr/>
            <p:nvPr/>
          </p:nvGrpSpPr>
          <p:grpSpPr>
            <a:xfrm>
              <a:off x="2895600" y="4157266"/>
              <a:ext cx="6489700" cy="369332"/>
              <a:chOff x="2895600" y="4157266"/>
              <a:chExt cx="6489700" cy="36933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0E0D648-989A-4320-156C-20AB8CBB9EE5}"/>
                  </a:ext>
                </a:extLst>
              </p:cNvPr>
              <p:cNvGrpSpPr/>
              <p:nvPr/>
            </p:nvGrpSpPr>
            <p:grpSpPr>
              <a:xfrm>
                <a:off x="2895600" y="4157266"/>
                <a:ext cx="4635500" cy="369332"/>
                <a:chOff x="1968500" y="3601085"/>
                <a:chExt cx="4635500" cy="36933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7FDC0404-E41B-D2C9-6012-8AC87C6DBD67}"/>
                    </a:ext>
                  </a:extLst>
                </p:cNvPr>
                <p:cNvSpPr/>
                <p:nvPr/>
              </p:nvSpPr>
              <p:spPr>
                <a:xfrm>
                  <a:off x="19685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98BD978-2432-96F5-7D77-46D479ED0638}"/>
                    </a:ext>
                  </a:extLst>
                </p:cNvPr>
                <p:cNvSpPr/>
                <p:nvPr/>
              </p:nvSpPr>
              <p:spPr>
                <a:xfrm>
                  <a:off x="28956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926778E-1A62-CE96-DDFF-67012E02AF0E}"/>
                    </a:ext>
                  </a:extLst>
                </p:cNvPr>
                <p:cNvSpPr/>
                <p:nvPr/>
              </p:nvSpPr>
              <p:spPr>
                <a:xfrm>
                  <a:off x="38227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52299DE-BACD-E1F4-6668-018CCD910216}"/>
                    </a:ext>
                  </a:extLst>
                </p:cNvPr>
                <p:cNvSpPr/>
                <p:nvPr/>
              </p:nvSpPr>
              <p:spPr>
                <a:xfrm>
                  <a:off x="4749800" y="3601085"/>
                  <a:ext cx="927100" cy="3693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</a:rPr>
                    <a:t>붐</a:t>
                  </a: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F80A162-1091-2A47-52E0-608E7473E39E}"/>
                    </a:ext>
                  </a:extLst>
                </p:cNvPr>
                <p:cNvSpPr/>
                <p:nvPr/>
              </p:nvSpPr>
              <p:spPr>
                <a:xfrm>
                  <a:off x="56769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8409509-1E4C-FECC-499F-B1D7D04AE13D}"/>
                  </a:ext>
                </a:extLst>
              </p:cNvPr>
              <p:cNvSpPr/>
              <p:nvPr/>
            </p:nvSpPr>
            <p:spPr>
              <a:xfrm>
                <a:off x="8458200" y="4157266"/>
                <a:ext cx="927100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091ADFD-720D-EAEB-8D98-3D5456B06726}"/>
              </a:ext>
            </a:extLst>
          </p:cNvPr>
          <p:cNvSpPr txBox="1"/>
          <p:nvPr/>
        </p:nvSpPr>
        <p:spPr>
          <a:xfrm>
            <a:off x="1536700" y="3601085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A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712098-D7DA-3038-C82B-4CBB5E07DFCE}"/>
              </a:ext>
            </a:extLst>
          </p:cNvPr>
          <p:cNvSpPr txBox="1"/>
          <p:nvPr/>
        </p:nvSpPr>
        <p:spPr>
          <a:xfrm>
            <a:off x="1536700" y="4157266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B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6AF128-6F9B-F95A-CEF3-9D11931E6BC5}"/>
              </a:ext>
            </a:extLst>
          </p:cNvPr>
          <p:cNvSpPr txBox="1"/>
          <p:nvPr/>
        </p:nvSpPr>
        <p:spPr>
          <a:xfrm>
            <a:off x="1536700" y="4709081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C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EE888F-A2CB-FF74-377B-DAA5B36441FB}"/>
              </a:ext>
            </a:extLst>
          </p:cNvPr>
          <p:cNvSpPr txBox="1"/>
          <p:nvPr/>
        </p:nvSpPr>
        <p:spPr>
          <a:xfrm>
            <a:off x="3162301" y="4003835"/>
            <a:ext cx="711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2010-10</a:t>
            </a:r>
            <a:endParaRPr lang="ko-KR" altLang="en-US" sz="11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02869E-59C4-5D53-1D32-EF7D02F966A9}"/>
              </a:ext>
            </a:extLst>
          </p:cNvPr>
          <p:cNvSpPr txBox="1"/>
          <p:nvPr/>
        </p:nvSpPr>
        <p:spPr>
          <a:xfrm>
            <a:off x="4089401" y="4487035"/>
            <a:ext cx="92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2016-08</a:t>
            </a:r>
            <a:endParaRPr lang="ko-KR" altLang="en-US" sz="11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2F39CF-9381-8906-C31F-3F03DA69DAC1}"/>
              </a:ext>
            </a:extLst>
          </p:cNvPr>
          <p:cNvSpPr txBox="1"/>
          <p:nvPr/>
        </p:nvSpPr>
        <p:spPr>
          <a:xfrm>
            <a:off x="2235201" y="5101362"/>
            <a:ext cx="92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2019-11</a:t>
            </a:r>
            <a:endParaRPr lang="ko-KR" altLang="en-US" sz="11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E637806F-9B31-36E7-D04A-C587A9CF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0A82442-3881-DD46-831D-86E8BF5B575B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188603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59C46E-E466-E626-8239-323ED3C42139}"/>
              </a:ext>
            </a:extLst>
          </p:cNvPr>
          <p:cNvSpPr txBox="1"/>
          <p:nvPr/>
        </p:nvSpPr>
        <p:spPr>
          <a:xfrm>
            <a:off x="1434170" y="1982392"/>
            <a:ext cx="5344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1. 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붐 시점 기준으로 그룹별 영업 </a:t>
            </a:r>
            <a:r>
              <a:rPr lang="ko-KR" altLang="en-US" sz="2000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지속률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구하기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930BA-3477-379D-5CB0-96B5C599D4EB}"/>
              </a:ext>
            </a:extLst>
          </p:cNvPr>
          <p:cNvSpPr txBox="1"/>
          <p:nvPr/>
        </p:nvSpPr>
        <p:spPr>
          <a:xfrm>
            <a:off x="2179648" y="2451100"/>
            <a:ext cx="513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*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지속률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=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중 가게 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가게 수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A88D1E-923B-6991-ECF9-576A08645338}"/>
              </a:ext>
            </a:extLst>
          </p:cNvPr>
          <p:cNvGrpSpPr/>
          <p:nvPr/>
        </p:nvGrpSpPr>
        <p:grpSpPr>
          <a:xfrm>
            <a:off x="3090764" y="3601085"/>
            <a:ext cx="4635500" cy="369332"/>
            <a:chOff x="1968500" y="3601085"/>
            <a:chExt cx="4635500" cy="36933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6A0B7B-C777-AFCE-5337-88169D112C64}"/>
                </a:ext>
              </a:extLst>
            </p:cNvPr>
            <p:cNvSpPr/>
            <p:nvPr/>
          </p:nvSpPr>
          <p:spPr>
            <a:xfrm>
              <a:off x="19685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5EB46F-3FD4-5E95-3058-47552B04454A}"/>
                </a:ext>
              </a:extLst>
            </p:cNvPr>
            <p:cNvSpPr/>
            <p:nvPr/>
          </p:nvSpPr>
          <p:spPr>
            <a:xfrm>
              <a:off x="28956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719AD1-E486-C486-82AC-2B2540A408E4}"/>
                </a:ext>
              </a:extLst>
            </p:cNvPr>
            <p:cNvSpPr/>
            <p:nvPr/>
          </p:nvSpPr>
          <p:spPr>
            <a:xfrm>
              <a:off x="3822700" y="3601085"/>
              <a:ext cx="9271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붐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3E73746-9B5C-4D1A-AE19-725C6E65695E}"/>
                </a:ext>
              </a:extLst>
            </p:cNvPr>
            <p:cNvSpPr/>
            <p:nvPr/>
          </p:nvSpPr>
          <p:spPr>
            <a:xfrm>
              <a:off x="47498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2FC22E-F5D5-5DD1-3927-2C71BE3A513B}"/>
                </a:ext>
              </a:extLst>
            </p:cNvPr>
            <p:cNvSpPr/>
            <p:nvPr/>
          </p:nvSpPr>
          <p:spPr>
            <a:xfrm>
              <a:off x="56769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84E3F3-D580-FFD3-8096-41571C315ECE}"/>
              </a:ext>
            </a:extLst>
          </p:cNvPr>
          <p:cNvGrpSpPr/>
          <p:nvPr/>
        </p:nvGrpSpPr>
        <p:grpSpPr>
          <a:xfrm>
            <a:off x="4017864" y="4339749"/>
            <a:ext cx="4635500" cy="369332"/>
            <a:chOff x="1968500" y="3601085"/>
            <a:chExt cx="4635500" cy="36933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64CD02-4C70-AD6C-34F2-03DE34FE2544}"/>
                </a:ext>
              </a:extLst>
            </p:cNvPr>
            <p:cNvSpPr/>
            <p:nvPr/>
          </p:nvSpPr>
          <p:spPr>
            <a:xfrm>
              <a:off x="19685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58E0A1-B3C6-5327-CFA3-BB250300F58E}"/>
                </a:ext>
              </a:extLst>
            </p:cNvPr>
            <p:cNvSpPr/>
            <p:nvPr/>
          </p:nvSpPr>
          <p:spPr>
            <a:xfrm>
              <a:off x="2895600" y="3601085"/>
              <a:ext cx="9271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붐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E1ED46-7E90-F6FB-4CAB-A6CABEE32DA7}"/>
                </a:ext>
              </a:extLst>
            </p:cNvPr>
            <p:cNvSpPr/>
            <p:nvPr/>
          </p:nvSpPr>
          <p:spPr>
            <a:xfrm>
              <a:off x="38227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49BF1F7-78CD-DD99-7929-0707C9609424}"/>
                </a:ext>
              </a:extLst>
            </p:cNvPr>
            <p:cNvSpPr/>
            <p:nvPr/>
          </p:nvSpPr>
          <p:spPr>
            <a:xfrm>
              <a:off x="47498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E2CFEE-6605-0419-77A8-54A09AF01F6B}"/>
                </a:ext>
              </a:extLst>
            </p:cNvPr>
            <p:cNvSpPr/>
            <p:nvPr/>
          </p:nvSpPr>
          <p:spPr>
            <a:xfrm>
              <a:off x="56769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B19A18E-89E7-D492-66F0-949680F6A986}"/>
              </a:ext>
            </a:extLst>
          </p:cNvPr>
          <p:cNvGrpSpPr/>
          <p:nvPr/>
        </p:nvGrpSpPr>
        <p:grpSpPr>
          <a:xfrm>
            <a:off x="2163664" y="3970417"/>
            <a:ext cx="6489700" cy="369332"/>
            <a:chOff x="2895600" y="4157266"/>
            <a:chExt cx="6489700" cy="3693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C58C91A-EF29-5167-8810-27747235273A}"/>
                </a:ext>
              </a:extLst>
            </p:cNvPr>
            <p:cNvSpPr/>
            <p:nvPr/>
          </p:nvSpPr>
          <p:spPr>
            <a:xfrm>
              <a:off x="7531100" y="4157266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E9F84A3-AA92-B7F0-7EFB-7FC58295558C}"/>
                </a:ext>
              </a:extLst>
            </p:cNvPr>
            <p:cNvGrpSpPr/>
            <p:nvPr/>
          </p:nvGrpSpPr>
          <p:grpSpPr>
            <a:xfrm>
              <a:off x="2895600" y="4157266"/>
              <a:ext cx="6489700" cy="369332"/>
              <a:chOff x="2895600" y="4157266"/>
              <a:chExt cx="6489700" cy="36933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0E0D648-989A-4320-156C-20AB8CBB9EE5}"/>
                  </a:ext>
                </a:extLst>
              </p:cNvPr>
              <p:cNvGrpSpPr/>
              <p:nvPr/>
            </p:nvGrpSpPr>
            <p:grpSpPr>
              <a:xfrm>
                <a:off x="2895600" y="4157266"/>
                <a:ext cx="4635500" cy="369332"/>
                <a:chOff x="1968500" y="3601085"/>
                <a:chExt cx="4635500" cy="36933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7FDC0404-E41B-D2C9-6012-8AC87C6DBD67}"/>
                    </a:ext>
                  </a:extLst>
                </p:cNvPr>
                <p:cNvSpPr/>
                <p:nvPr/>
              </p:nvSpPr>
              <p:spPr>
                <a:xfrm>
                  <a:off x="19685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98BD978-2432-96F5-7D77-46D479ED0638}"/>
                    </a:ext>
                  </a:extLst>
                </p:cNvPr>
                <p:cNvSpPr/>
                <p:nvPr/>
              </p:nvSpPr>
              <p:spPr>
                <a:xfrm>
                  <a:off x="28956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926778E-1A62-CE96-DDFF-67012E02AF0E}"/>
                    </a:ext>
                  </a:extLst>
                </p:cNvPr>
                <p:cNvSpPr/>
                <p:nvPr/>
              </p:nvSpPr>
              <p:spPr>
                <a:xfrm>
                  <a:off x="38227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52299DE-BACD-E1F4-6668-018CCD910216}"/>
                    </a:ext>
                  </a:extLst>
                </p:cNvPr>
                <p:cNvSpPr/>
                <p:nvPr/>
              </p:nvSpPr>
              <p:spPr>
                <a:xfrm>
                  <a:off x="4749800" y="3601085"/>
                  <a:ext cx="927100" cy="3693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</a:rPr>
                    <a:t>붐</a:t>
                  </a:r>
                  <a:endParaRPr lang="ko-KR" altLang="en-US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F80A162-1091-2A47-52E0-608E7473E39E}"/>
                    </a:ext>
                  </a:extLst>
                </p:cNvPr>
                <p:cNvSpPr/>
                <p:nvPr/>
              </p:nvSpPr>
              <p:spPr>
                <a:xfrm>
                  <a:off x="56769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8409509-1E4C-FECC-499F-B1D7D04AE13D}"/>
                  </a:ext>
                </a:extLst>
              </p:cNvPr>
              <p:cNvSpPr/>
              <p:nvPr/>
            </p:nvSpPr>
            <p:spPr>
              <a:xfrm>
                <a:off x="8458200" y="4157266"/>
                <a:ext cx="927100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6138C6D-58FC-3CAF-8F6C-3FC0A4857630}"/>
              </a:ext>
            </a:extLst>
          </p:cNvPr>
          <p:cNvCxnSpPr/>
          <p:nvPr/>
        </p:nvCxnSpPr>
        <p:spPr>
          <a:xfrm>
            <a:off x="5872064" y="4709081"/>
            <a:ext cx="0" cy="73921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BF667C-A9AC-36D2-A372-4C9626EFD9EB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2163664" y="4155083"/>
            <a:ext cx="12700" cy="129321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392AB3-0F5A-5C16-D943-3DA6E9585512}"/>
              </a:ext>
            </a:extLst>
          </p:cNvPr>
          <p:cNvCxnSpPr/>
          <p:nvPr/>
        </p:nvCxnSpPr>
        <p:spPr>
          <a:xfrm>
            <a:off x="2176364" y="4965700"/>
            <a:ext cx="369570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18174F8-0304-1C5B-F4A4-AD246A24E673}"/>
              </a:ext>
            </a:extLst>
          </p:cNvPr>
          <p:cNvSpPr txBox="1"/>
          <p:nvPr/>
        </p:nvSpPr>
        <p:spPr>
          <a:xfrm>
            <a:off x="3230464" y="5150366"/>
            <a:ext cx="1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붐 이전 시점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A42CFA-DEFE-AEB0-128F-B94665DE10F0}"/>
              </a:ext>
            </a:extLst>
          </p:cNvPr>
          <p:cNvSpPr txBox="1"/>
          <p:nvPr/>
        </p:nvSpPr>
        <p:spPr>
          <a:xfrm>
            <a:off x="1524000" y="3601085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A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BBD2F5-505B-80DE-A91D-E15D27FEFFFD}"/>
              </a:ext>
            </a:extLst>
          </p:cNvPr>
          <p:cNvSpPr txBox="1"/>
          <p:nvPr/>
        </p:nvSpPr>
        <p:spPr>
          <a:xfrm>
            <a:off x="1519982" y="4339749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C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46940A-F868-91F6-9D8C-9349A27CD1D8}"/>
              </a:ext>
            </a:extLst>
          </p:cNvPr>
          <p:cNvSpPr txBox="1"/>
          <p:nvPr/>
        </p:nvSpPr>
        <p:spPr>
          <a:xfrm>
            <a:off x="1528664" y="3970417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B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B17E42D-90C4-CFFA-CA76-631E441F0635}"/>
              </a:ext>
            </a:extLst>
          </p:cNvPr>
          <p:cNvCxnSpPr/>
          <p:nvPr/>
        </p:nvCxnSpPr>
        <p:spPr>
          <a:xfrm>
            <a:off x="8653364" y="4709081"/>
            <a:ext cx="0" cy="739219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CBF7DF1-0F89-B084-6BC6-52A8BBD5E7B5}"/>
              </a:ext>
            </a:extLst>
          </p:cNvPr>
          <p:cNvCxnSpPr>
            <a:cxnSpLocks/>
          </p:cNvCxnSpPr>
          <p:nvPr/>
        </p:nvCxnSpPr>
        <p:spPr>
          <a:xfrm flipV="1">
            <a:off x="5872063" y="4965422"/>
            <a:ext cx="2781302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5DBCF0B-B8AA-E607-3CAF-7C9E0519F749}"/>
              </a:ext>
            </a:extLst>
          </p:cNvPr>
          <p:cNvSpPr txBox="1"/>
          <p:nvPr/>
        </p:nvSpPr>
        <p:spPr>
          <a:xfrm>
            <a:off x="6580289" y="5150366"/>
            <a:ext cx="1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붐 이후 시점</a:t>
            </a: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CE8055F7-B5FA-CE36-41E7-DE84305CC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508E996-CD6E-142B-9ACD-FA23836A4E1D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2168514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A88D1E-923B-6991-ECF9-576A08645338}"/>
              </a:ext>
            </a:extLst>
          </p:cNvPr>
          <p:cNvGrpSpPr/>
          <p:nvPr/>
        </p:nvGrpSpPr>
        <p:grpSpPr>
          <a:xfrm>
            <a:off x="2190752" y="1770463"/>
            <a:ext cx="7109109" cy="882767"/>
            <a:chOff x="1968500" y="3601085"/>
            <a:chExt cx="4635500" cy="36933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6A0B7B-C777-AFCE-5337-88169D112C64}"/>
                </a:ext>
              </a:extLst>
            </p:cNvPr>
            <p:cNvSpPr/>
            <p:nvPr/>
          </p:nvSpPr>
          <p:spPr>
            <a:xfrm>
              <a:off x="19685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5EB46F-3FD4-5E95-3058-47552B04454A}"/>
                </a:ext>
              </a:extLst>
            </p:cNvPr>
            <p:cNvSpPr/>
            <p:nvPr/>
          </p:nvSpPr>
          <p:spPr>
            <a:xfrm>
              <a:off x="28956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719AD1-E486-C486-82AC-2B2540A408E4}"/>
                </a:ext>
              </a:extLst>
            </p:cNvPr>
            <p:cNvSpPr/>
            <p:nvPr/>
          </p:nvSpPr>
          <p:spPr>
            <a:xfrm>
              <a:off x="3822700" y="3601085"/>
              <a:ext cx="9271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영업 </a:t>
              </a:r>
              <a:r>
                <a:rPr lang="en-US" altLang="ko-KR" sz="1600" dirty="0">
                  <a:solidFill>
                    <a:schemeClr val="tx1"/>
                  </a:solidFill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: 50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누적 폐업 </a:t>
              </a:r>
              <a:r>
                <a:rPr lang="en-US" altLang="ko-KR" sz="1600" dirty="0">
                  <a:solidFill>
                    <a:schemeClr val="tx1"/>
                  </a:solidFill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: 15</a:t>
              </a:r>
              <a:endPara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3E73746-9B5C-4D1A-AE19-725C6E65695E}"/>
                </a:ext>
              </a:extLst>
            </p:cNvPr>
            <p:cNvSpPr/>
            <p:nvPr/>
          </p:nvSpPr>
          <p:spPr>
            <a:xfrm>
              <a:off x="47498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2FC22E-F5D5-5DD1-3927-2C71BE3A513B}"/>
                </a:ext>
              </a:extLst>
            </p:cNvPr>
            <p:cNvSpPr/>
            <p:nvPr/>
          </p:nvSpPr>
          <p:spPr>
            <a:xfrm>
              <a:off x="56769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84E3F3-D580-FFD3-8096-41571C315ECE}"/>
              </a:ext>
            </a:extLst>
          </p:cNvPr>
          <p:cNvGrpSpPr/>
          <p:nvPr/>
        </p:nvGrpSpPr>
        <p:grpSpPr>
          <a:xfrm>
            <a:off x="3610134" y="3493255"/>
            <a:ext cx="7104988" cy="895465"/>
            <a:chOff x="1968500" y="3595772"/>
            <a:chExt cx="4635500" cy="37464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64CD02-4C70-AD6C-34F2-03DE34FE2544}"/>
                </a:ext>
              </a:extLst>
            </p:cNvPr>
            <p:cNvSpPr/>
            <p:nvPr/>
          </p:nvSpPr>
          <p:spPr>
            <a:xfrm>
              <a:off x="1968500" y="3601085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58E0A1-B3C6-5327-CFA3-BB250300F58E}"/>
                </a:ext>
              </a:extLst>
            </p:cNvPr>
            <p:cNvSpPr/>
            <p:nvPr/>
          </p:nvSpPr>
          <p:spPr>
            <a:xfrm>
              <a:off x="2895600" y="3601085"/>
              <a:ext cx="9271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영업 </a:t>
              </a:r>
              <a:r>
                <a:rPr lang="en-US" altLang="ko-KR" sz="1600" dirty="0">
                  <a:solidFill>
                    <a:schemeClr val="tx1"/>
                  </a:solidFill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: 15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누적 폐업 </a:t>
              </a:r>
              <a:r>
                <a:rPr lang="en-US" altLang="ko-KR" sz="1600" dirty="0">
                  <a:solidFill>
                    <a:schemeClr val="tx1"/>
                  </a:solidFill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: 5</a:t>
              </a:r>
              <a:endPara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E1ED46-7E90-F6FB-4CAB-A6CABEE32DA7}"/>
                </a:ext>
              </a:extLst>
            </p:cNvPr>
            <p:cNvSpPr/>
            <p:nvPr/>
          </p:nvSpPr>
          <p:spPr>
            <a:xfrm>
              <a:off x="3827122" y="3599340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49BF1F7-78CD-DD99-7929-0707C9609424}"/>
                </a:ext>
              </a:extLst>
            </p:cNvPr>
            <p:cNvSpPr/>
            <p:nvPr/>
          </p:nvSpPr>
          <p:spPr>
            <a:xfrm>
              <a:off x="4749800" y="3595772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E2CFEE-6605-0419-77A8-54A09AF01F6B}"/>
                </a:ext>
              </a:extLst>
            </p:cNvPr>
            <p:cNvSpPr/>
            <p:nvPr/>
          </p:nvSpPr>
          <p:spPr>
            <a:xfrm>
              <a:off x="5676900" y="3595772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B19A18E-89E7-D492-66F0-949680F6A986}"/>
              </a:ext>
            </a:extLst>
          </p:cNvPr>
          <p:cNvGrpSpPr/>
          <p:nvPr/>
        </p:nvGrpSpPr>
        <p:grpSpPr>
          <a:xfrm>
            <a:off x="770676" y="2623187"/>
            <a:ext cx="9944448" cy="882767"/>
            <a:chOff x="2895600" y="4157266"/>
            <a:chExt cx="6489700" cy="3693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C58C91A-EF29-5167-8810-27747235273A}"/>
                </a:ext>
              </a:extLst>
            </p:cNvPr>
            <p:cNvSpPr/>
            <p:nvPr/>
          </p:nvSpPr>
          <p:spPr>
            <a:xfrm>
              <a:off x="7531100" y="4157266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E9F84A3-AA92-B7F0-7EFB-7FC58295558C}"/>
                </a:ext>
              </a:extLst>
            </p:cNvPr>
            <p:cNvGrpSpPr/>
            <p:nvPr/>
          </p:nvGrpSpPr>
          <p:grpSpPr>
            <a:xfrm>
              <a:off x="2895600" y="4157266"/>
              <a:ext cx="6489700" cy="369332"/>
              <a:chOff x="2895600" y="4157266"/>
              <a:chExt cx="6489700" cy="36933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0E0D648-989A-4320-156C-20AB8CBB9EE5}"/>
                  </a:ext>
                </a:extLst>
              </p:cNvPr>
              <p:cNvGrpSpPr/>
              <p:nvPr/>
            </p:nvGrpSpPr>
            <p:grpSpPr>
              <a:xfrm>
                <a:off x="2895600" y="4157266"/>
                <a:ext cx="4635500" cy="369332"/>
                <a:chOff x="1968500" y="3601085"/>
                <a:chExt cx="4635500" cy="36933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7FDC0404-E41B-D2C9-6012-8AC87C6DBD67}"/>
                    </a:ext>
                  </a:extLst>
                </p:cNvPr>
                <p:cNvSpPr/>
                <p:nvPr/>
              </p:nvSpPr>
              <p:spPr>
                <a:xfrm>
                  <a:off x="19685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98BD978-2432-96F5-7D77-46D479ED0638}"/>
                    </a:ext>
                  </a:extLst>
                </p:cNvPr>
                <p:cNvSpPr/>
                <p:nvPr/>
              </p:nvSpPr>
              <p:spPr>
                <a:xfrm>
                  <a:off x="28956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926778E-1A62-CE96-DDFF-67012E02AF0E}"/>
                    </a:ext>
                  </a:extLst>
                </p:cNvPr>
                <p:cNvSpPr/>
                <p:nvPr/>
              </p:nvSpPr>
              <p:spPr>
                <a:xfrm>
                  <a:off x="38227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52299DE-BACD-E1F4-6668-018CCD910216}"/>
                    </a:ext>
                  </a:extLst>
                </p:cNvPr>
                <p:cNvSpPr/>
                <p:nvPr/>
              </p:nvSpPr>
              <p:spPr>
                <a:xfrm>
                  <a:off x="4749800" y="3601085"/>
                  <a:ext cx="927100" cy="3693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바른바탕OTFPro 1" panose="02000300000000000000" pitchFamily="50" charset="-127"/>
                      <a:ea typeface="바른바탕OTFPro 1" panose="02000300000000000000" pitchFamily="50" charset="-127"/>
                    </a:rPr>
                    <a:t>영업 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바른바탕OTFPro 1" panose="02000300000000000000" pitchFamily="50" charset="-127"/>
                      <a:ea typeface="바른바탕OTFPro 1" panose="02000300000000000000" pitchFamily="50" charset="-127"/>
                    </a:rPr>
                    <a:t>: 20</a:t>
                  </a:r>
                </a:p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바른바탕OTFPro 1" panose="02000300000000000000" pitchFamily="50" charset="-127"/>
                      <a:ea typeface="바른바탕OTFPro 1" panose="02000300000000000000" pitchFamily="50" charset="-127"/>
                    </a:rPr>
                    <a:t>누적 폐업 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바른바탕OTFPro 1" panose="02000300000000000000" pitchFamily="50" charset="-127"/>
                      <a:ea typeface="바른바탕OTFPro 1" panose="02000300000000000000" pitchFamily="50" charset="-127"/>
                    </a:rPr>
                    <a:t>: 8</a:t>
                  </a:r>
                  <a:endParaRPr lang="ko-KR" altLang="en-US" sz="1600" dirty="0">
                    <a:solidFill>
                      <a:schemeClr val="tx1"/>
                    </a:solidFill>
                    <a:latin typeface="바른바탕OTFPro 1" panose="02000300000000000000" pitchFamily="50" charset="-127"/>
                    <a:ea typeface="바른바탕OTFPro 1" panose="02000300000000000000" pitchFamily="50" charset="-127"/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7F80A162-1091-2A47-52E0-608E7473E39E}"/>
                    </a:ext>
                  </a:extLst>
                </p:cNvPr>
                <p:cNvSpPr/>
                <p:nvPr/>
              </p:nvSpPr>
              <p:spPr>
                <a:xfrm>
                  <a:off x="5676900" y="3601085"/>
                  <a:ext cx="9271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8409509-1E4C-FECC-499F-B1D7D04AE13D}"/>
                  </a:ext>
                </a:extLst>
              </p:cNvPr>
              <p:cNvSpPr/>
              <p:nvPr/>
            </p:nvSpPr>
            <p:spPr>
              <a:xfrm>
                <a:off x="8458200" y="4157266"/>
                <a:ext cx="927100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바른바탕OTFPro 1" panose="02000300000000000000" pitchFamily="50" charset="-127"/>
                  <a:ea typeface="바른바탕OTFPro 1" panose="02000300000000000000" pitchFamily="50" charset="-127"/>
                </a:endParaRPr>
              </a:p>
            </p:txBody>
          </p:sp>
        </p:grp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6138C6D-58FC-3CAF-8F6C-3FC0A4857630}"/>
              </a:ext>
            </a:extLst>
          </p:cNvPr>
          <p:cNvCxnSpPr>
            <a:cxnSpLocks/>
          </p:cNvCxnSpPr>
          <p:nvPr/>
        </p:nvCxnSpPr>
        <p:spPr>
          <a:xfrm>
            <a:off x="6440283" y="4430827"/>
            <a:ext cx="0" cy="73921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BF667C-A9AC-36D2-A372-4C9626EFD9EB}"/>
              </a:ext>
            </a:extLst>
          </p:cNvPr>
          <p:cNvCxnSpPr>
            <a:cxnSpLocks/>
          </p:cNvCxnSpPr>
          <p:nvPr/>
        </p:nvCxnSpPr>
        <p:spPr>
          <a:xfrm>
            <a:off x="756294" y="3505954"/>
            <a:ext cx="0" cy="177867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392AB3-0F5A-5C16-D943-3DA6E9585512}"/>
              </a:ext>
            </a:extLst>
          </p:cNvPr>
          <p:cNvCxnSpPr>
            <a:cxnSpLocks/>
          </p:cNvCxnSpPr>
          <p:nvPr/>
        </p:nvCxnSpPr>
        <p:spPr>
          <a:xfrm>
            <a:off x="783376" y="4687169"/>
            <a:ext cx="5656907" cy="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18174F8-0304-1C5B-F4A4-AD246A24E673}"/>
              </a:ext>
            </a:extLst>
          </p:cNvPr>
          <p:cNvSpPr txBox="1"/>
          <p:nvPr/>
        </p:nvSpPr>
        <p:spPr>
          <a:xfrm>
            <a:off x="2804539" y="4848137"/>
            <a:ext cx="1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붐 이전 시점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A42CFA-DEFE-AEB0-128F-B94665DE10F0}"/>
              </a:ext>
            </a:extLst>
          </p:cNvPr>
          <p:cNvSpPr txBox="1"/>
          <p:nvPr/>
        </p:nvSpPr>
        <p:spPr>
          <a:xfrm>
            <a:off x="153501" y="1922501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A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BBD2F5-505B-80DE-A91D-E15D27FEFFFD}"/>
              </a:ext>
            </a:extLst>
          </p:cNvPr>
          <p:cNvSpPr txBox="1"/>
          <p:nvPr/>
        </p:nvSpPr>
        <p:spPr>
          <a:xfrm>
            <a:off x="170538" y="3762671"/>
            <a:ext cx="39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C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46940A-F868-91F6-9D8C-9349A27CD1D8}"/>
              </a:ext>
            </a:extLst>
          </p:cNvPr>
          <p:cNvSpPr txBox="1"/>
          <p:nvPr/>
        </p:nvSpPr>
        <p:spPr>
          <a:xfrm>
            <a:off x="153501" y="2879904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B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B17E42D-90C4-CFFA-CA76-631E441F0635}"/>
              </a:ext>
            </a:extLst>
          </p:cNvPr>
          <p:cNvCxnSpPr>
            <a:cxnSpLocks/>
          </p:cNvCxnSpPr>
          <p:nvPr/>
        </p:nvCxnSpPr>
        <p:spPr>
          <a:xfrm>
            <a:off x="10715122" y="4388720"/>
            <a:ext cx="0" cy="739219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CBF7DF1-0F89-B084-6BC6-52A8BBD5E7B5}"/>
              </a:ext>
            </a:extLst>
          </p:cNvPr>
          <p:cNvCxnSpPr>
            <a:cxnSpLocks/>
          </p:cNvCxnSpPr>
          <p:nvPr/>
        </p:nvCxnSpPr>
        <p:spPr>
          <a:xfrm>
            <a:off x="6452982" y="4687169"/>
            <a:ext cx="4262142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5DBCF0B-B8AA-E607-3CAF-7C9E0519F749}"/>
              </a:ext>
            </a:extLst>
          </p:cNvPr>
          <p:cNvSpPr txBox="1"/>
          <p:nvPr/>
        </p:nvSpPr>
        <p:spPr>
          <a:xfrm>
            <a:off x="7783953" y="4848137"/>
            <a:ext cx="1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붐 이후 시점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3B5961-5727-8221-93F9-092B03ACD534}"/>
              </a:ext>
            </a:extLst>
          </p:cNvPr>
          <p:cNvSpPr txBox="1"/>
          <p:nvPr/>
        </p:nvSpPr>
        <p:spPr>
          <a:xfrm>
            <a:off x="2986463" y="51700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A+B+C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81B2D1F-3D6E-01B7-7EFB-96A2BC787E7F}"/>
                  </a:ext>
                </a:extLst>
              </p:cNvPr>
              <p:cNvSpPr txBox="1"/>
              <p:nvPr/>
            </p:nvSpPr>
            <p:spPr>
              <a:xfrm>
                <a:off x="1039700" y="5569936"/>
                <a:ext cx="514086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×15)÷85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81B2D1F-3D6E-01B7-7EFB-96A2BC78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00" y="5569936"/>
                <a:ext cx="5140867" cy="634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7B85F7FB-F36A-F32A-F7A7-DA9651A27B1F}"/>
              </a:ext>
            </a:extLst>
          </p:cNvPr>
          <p:cNvSpPr txBox="1"/>
          <p:nvPr/>
        </p:nvSpPr>
        <p:spPr>
          <a:xfrm>
            <a:off x="370304" y="5749121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ko-KR" altLang="en-US" sz="1600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지속률</a:t>
            </a:r>
            <a:r>
              <a:rPr lang="ko-KR" altLang="en-US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en-US" altLang="ko-KR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=</a:t>
            </a:r>
            <a:endParaRPr lang="ko-KR" altLang="en-US" sz="16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42E284-FFB7-4E8B-60A0-2600741DE9AB}"/>
              </a:ext>
            </a:extLst>
          </p:cNvPr>
          <p:cNvSpPr txBox="1"/>
          <p:nvPr/>
        </p:nvSpPr>
        <p:spPr>
          <a:xfrm>
            <a:off x="1480993" y="6309839"/>
            <a:ext cx="11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auhaus 93" panose="04030905020B02020C02" pitchFamily="82" charset="0"/>
              </a:rPr>
              <a:t>≈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01788B-8FA1-5CD1-DF80-516CE1049904}"/>
              </a:ext>
            </a:extLst>
          </p:cNvPr>
          <p:cNvSpPr txBox="1"/>
          <p:nvPr/>
        </p:nvSpPr>
        <p:spPr>
          <a:xfrm>
            <a:off x="1794092" y="628452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3.08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BC7E90CD-03D0-3D27-8D80-3F556F1BA1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EEE2FEA-E13B-C441-F32F-B326AF470C5C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695871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6A0B7B-C777-AFCE-5337-88169D112C64}"/>
              </a:ext>
            </a:extLst>
          </p:cNvPr>
          <p:cNvSpPr/>
          <p:nvPr/>
        </p:nvSpPr>
        <p:spPr>
          <a:xfrm>
            <a:off x="2190752" y="1770463"/>
            <a:ext cx="1421822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5EB46F-3FD4-5E95-3058-47552B04454A}"/>
              </a:ext>
            </a:extLst>
          </p:cNvPr>
          <p:cNvSpPr/>
          <p:nvPr/>
        </p:nvSpPr>
        <p:spPr>
          <a:xfrm>
            <a:off x="3612574" y="1770463"/>
            <a:ext cx="1421822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719AD1-E486-C486-82AC-2B2540A408E4}"/>
              </a:ext>
            </a:extLst>
          </p:cNvPr>
          <p:cNvSpPr/>
          <p:nvPr/>
        </p:nvSpPr>
        <p:spPr>
          <a:xfrm>
            <a:off x="5034396" y="1770463"/>
            <a:ext cx="1421822" cy="8827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50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15</a:t>
            </a:r>
            <a:endParaRPr lang="ko-KR" altLang="en-US" sz="1600" dirty="0">
              <a:solidFill>
                <a:schemeClr val="tx1"/>
              </a:solidFill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E73746-9B5C-4D1A-AE19-725C6E65695E}"/>
              </a:ext>
            </a:extLst>
          </p:cNvPr>
          <p:cNvSpPr/>
          <p:nvPr/>
        </p:nvSpPr>
        <p:spPr>
          <a:xfrm>
            <a:off x="6964217" y="1770463"/>
            <a:ext cx="1421822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2FC22E-F5D5-5DD1-3927-2C71BE3A513B}"/>
              </a:ext>
            </a:extLst>
          </p:cNvPr>
          <p:cNvSpPr/>
          <p:nvPr/>
        </p:nvSpPr>
        <p:spPr>
          <a:xfrm>
            <a:off x="8386039" y="1770463"/>
            <a:ext cx="1421822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40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5</a:t>
            </a:r>
            <a:endParaRPr lang="ko-KR" altLang="en-US" sz="1600" dirty="0">
              <a:solidFill>
                <a:schemeClr val="tx1"/>
              </a:solidFill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64CD02-4C70-AD6C-34F2-03DE34FE2544}"/>
              </a:ext>
            </a:extLst>
          </p:cNvPr>
          <p:cNvSpPr/>
          <p:nvPr/>
        </p:nvSpPr>
        <p:spPr>
          <a:xfrm>
            <a:off x="3610134" y="3505954"/>
            <a:ext cx="1420998" cy="882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58E0A1-B3C6-5327-CFA3-BB250300F58E}"/>
              </a:ext>
            </a:extLst>
          </p:cNvPr>
          <p:cNvSpPr/>
          <p:nvPr/>
        </p:nvSpPr>
        <p:spPr>
          <a:xfrm>
            <a:off x="5031132" y="3505954"/>
            <a:ext cx="1420998" cy="8827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15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5</a:t>
            </a:r>
            <a:endParaRPr lang="ko-KR" altLang="en-US" sz="1600" dirty="0">
              <a:solidFill>
                <a:schemeClr val="tx1"/>
              </a:solidFill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E1ED46-7E90-F6FB-4CAB-A6CABEE32DA7}"/>
              </a:ext>
            </a:extLst>
          </p:cNvPr>
          <p:cNvSpPr/>
          <p:nvPr/>
        </p:nvSpPr>
        <p:spPr>
          <a:xfrm>
            <a:off x="6966907" y="3501783"/>
            <a:ext cx="1420998" cy="882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9BF1F7-78CD-DD99-7929-0707C9609424}"/>
              </a:ext>
            </a:extLst>
          </p:cNvPr>
          <p:cNvSpPr/>
          <p:nvPr/>
        </p:nvSpPr>
        <p:spPr>
          <a:xfrm>
            <a:off x="8381127" y="3493255"/>
            <a:ext cx="1420998" cy="882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E2CFEE-6605-0419-77A8-54A09AF01F6B}"/>
              </a:ext>
            </a:extLst>
          </p:cNvPr>
          <p:cNvSpPr/>
          <p:nvPr/>
        </p:nvSpPr>
        <p:spPr>
          <a:xfrm>
            <a:off x="9802124" y="3493255"/>
            <a:ext cx="1420998" cy="882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20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15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58C91A-EF29-5167-8810-27747235273A}"/>
              </a:ext>
            </a:extLst>
          </p:cNvPr>
          <p:cNvSpPr/>
          <p:nvPr/>
        </p:nvSpPr>
        <p:spPr>
          <a:xfrm>
            <a:off x="8381853" y="2623187"/>
            <a:ext cx="1420635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DC0404-E41B-D2C9-6012-8AC87C6DBD67}"/>
              </a:ext>
            </a:extLst>
          </p:cNvPr>
          <p:cNvSpPr/>
          <p:nvPr/>
        </p:nvSpPr>
        <p:spPr>
          <a:xfrm>
            <a:off x="770676" y="2623187"/>
            <a:ext cx="1420635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8BD978-2432-96F5-7D77-46D479ED0638}"/>
              </a:ext>
            </a:extLst>
          </p:cNvPr>
          <p:cNvSpPr/>
          <p:nvPr/>
        </p:nvSpPr>
        <p:spPr>
          <a:xfrm>
            <a:off x="2191311" y="2623187"/>
            <a:ext cx="1420635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26778E-1A62-CE96-DDFF-67012E02AF0E}"/>
              </a:ext>
            </a:extLst>
          </p:cNvPr>
          <p:cNvSpPr/>
          <p:nvPr/>
        </p:nvSpPr>
        <p:spPr>
          <a:xfrm>
            <a:off x="3611947" y="2623187"/>
            <a:ext cx="1420635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2299DE-BACD-E1F4-6668-018CCD910216}"/>
              </a:ext>
            </a:extLst>
          </p:cNvPr>
          <p:cNvSpPr/>
          <p:nvPr/>
        </p:nvSpPr>
        <p:spPr>
          <a:xfrm>
            <a:off x="5032582" y="2623187"/>
            <a:ext cx="1420635" cy="8827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20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8</a:t>
            </a:r>
            <a:endParaRPr lang="ko-KR" altLang="en-US" sz="1600" dirty="0">
              <a:solidFill>
                <a:schemeClr val="tx1"/>
              </a:solidFill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80A162-1091-2A47-52E0-608E7473E39E}"/>
              </a:ext>
            </a:extLst>
          </p:cNvPr>
          <p:cNvSpPr/>
          <p:nvPr/>
        </p:nvSpPr>
        <p:spPr>
          <a:xfrm>
            <a:off x="6961218" y="2623187"/>
            <a:ext cx="1420635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409509-1E4C-FECC-499F-B1D7D04AE13D}"/>
              </a:ext>
            </a:extLst>
          </p:cNvPr>
          <p:cNvSpPr/>
          <p:nvPr/>
        </p:nvSpPr>
        <p:spPr>
          <a:xfrm>
            <a:off x="9802489" y="2623187"/>
            <a:ext cx="1420635" cy="882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15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</a:t>
            </a:r>
            <a:r>
              <a:rPr lang="en-US" altLang="ko-KR" sz="1600" dirty="0">
                <a:solidFill>
                  <a:schemeClr val="tx1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7</a:t>
            </a:r>
            <a:endParaRPr lang="ko-KR" altLang="en-US" sz="1600" dirty="0">
              <a:solidFill>
                <a:schemeClr val="tx1"/>
              </a:solidFill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6138C6D-58FC-3CAF-8F6C-3FC0A4857630}"/>
              </a:ext>
            </a:extLst>
          </p:cNvPr>
          <p:cNvCxnSpPr>
            <a:cxnSpLocks/>
          </p:cNvCxnSpPr>
          <p:nvPr/>
        </p:nvCxnSpPr>
        <p:spPr>
          <a:xfrm>
            <a:off x="6948283" y="4430827"/>
            <a:ext cx="0" cy="73921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BF667C-A9AC-36D2-A372-4C9626EFD9EB}"/>
              </a:ext>
            </a:extLst>
          </p:cNvPr>
          <p:cNvCxnSpPr>
            <a:cxnSpLocks/>
          </p:cNvCxnSpPr>
          <p:nvPr/>
        </p:nvCxnSpPr>
        <p:spPr>
          <a:xfrm>
            <a:off x="756294" y="3505954"/>
            <a:ext cx="0" cy="177867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392AB3-0F5A-5C16-D943-3DA6E9585512}"/>
              </a:ext>
            </a:extLst>
          </p:cNvPr>
          <p:cNvCxnSpPr>
            <a:cxnSpLocks/>
          </p:cNvCxnSpPr>
          <p:nvPr/>
        </p:nvCxnSpPr>
        <p:spPr>
          <a:xfrm>
            <a:off x="783376" y="4687169"/>
            <a:ext cx="5656907" cy="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18174F8-0304-1C5B-F4A4-AD246A24E673}"/>
              </a:ext>
            </a:extLst>
          </p:cNvPr>
          <p:cNvSpPr txBox="1"/>
          <p:nvPr/>
        </p:nvSpPr>
        <p:spPr>
          <a:xfrm>
            <a:off x="2804539" y="4848137"/>
            <a:ext cx="1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붐 이전 시점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A42CFA-DEFE-AEB0-128F-B94665DE10F0}"/>
              </a:ext>
            </a:extLst>
          </p:cNvPr>
          <p:cNvSpPr txBox="1"/>
          <p:nvPr/>
        </p:nvSpPr>
        <p:spPr>
          <a:xfrm>
            <a:off x="153501" y="1922501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A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BBD2F5-505B-80DE-A91D-E15D27FEFFFD}"/>
              </a:ext>
            </a:extLst>
          </p:cNvPr>
          <p:cNvSpPr txBox="1"/>
          <p:nvPr/>
        </p:nvSpPr>
        <p:spPr>
          <a:xfrm>
            <a:off x="170538" y="3762671"/>
            <a:ext cx="39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C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46940A-F868-91F6-9D8C-9349A27CD1D8}"/>
              </a:ext>
            </a:extLst>
          </p:cNvPr>
          <p:cNvSpPr txBox="1"/>
          <p:nvPr/>
        </p:nvSpPr>
        <p:spPr>
          <a:xfrm>
            <a:off x="153501" y="2879904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B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B17E42D-90C4-CFFA-CA76-631E441F0635}"/>
              </a:ext>
            </a:extLst>
          </p:cNvPr>
          <p:cNvCxnSpPr>
            <a:cxnSpLocks/>
          </p:cNvCxnSpPr>
          <p:nvPr/>
        </p:nvCxnSpPr>
        <p:spPr>
          <a:xfrm>
            <a:off x="11223122" y="4388720"/>
            <a:ext cx="0" cy="739219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CBF7DF1-0F89-B084-6BC6-52A8BBD5E7B5}"/>
              </a:ext>
            </a:extLst>
          </p:cNvPr>
          <p:cNvCxnSpPr>
            <a:cxnSpLocks/>
          </p:cNvCxnSpPr>
          <p:nvPr/>
        </p:nvCxnSpPr>
        <p:spPr>
          <a:xfrm>
            <a:off x="6960982" y="4687169"/>
            <a:ext cx="4262142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5DBCF0B-B8AA-E607-3CAF-7C9E0519F749}"/>
              </a:ext>
            </a:extLst>
          </p:cNvPr>
          <p:cNvSpPr txBox="1"/>
          <p:nvPr/>
        </p:nvSpPr>
        <p:spPr>
          <a:xfrm>
            <a:off x="8291953" y="4848137"/>
            <a:ext cx="1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붐 이후 시점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3B5961-5727-8221-93F9-092B03ACD534}"/>
              </a:ext>
            </a:extLst>
          </p:cNvPr>
          <p:cNvSpPr txBox="1"/>
          <p:nvPr/>
        </p:nvSpPr>
        <p:spPr>
          <a:xfrm>
            <a:off x="2986463" y="51700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A+B+C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81B2D1F-3D6E-01B7-7EFB-96A2BC787E7F}"/>
                  </a:ext>
                </a:extLst>
              </p:cNvPr>
              <p:cNvSpPr txBox="1"/>
              <p:nvPr/>
            </p:nvSpPr>
            <p:spPr>
              <a:xfrm>
                <a:off x="1039700" y="5569936"/>
                <a:ext cx="514086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×15)÷85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81B2D1F-3D6E-01B7-7EFB-96A2BC78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00" y="5569936"/>
                <a:ext cx="5140867" cy="634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7B85F7FB-F36A-F32A-F7A7-DA9651A27B1F}"/>
              </a:ext>
            </a:extLst>
          </p:cNvPr>
          <p:cNvSpPr txBox="1"/>
          <p:nvPr/>
        </p:nvSpPr>
        <p:spPr>
          <a:xfrm>
            <a:off x="370304" y="5749121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ko-KR" altLang="en-US" sz="1600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지속률</a:t>
            </a:r>
            <a:r>
              <a:rPr lang="ko-KR" altLang="en-US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en-US" altLang="ko-KR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=</a:t>
            </a:r>
            <a:endParaRPr lang="ko-KR" altLang="en-US" sz="16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9EBEE-7514-5CBB-BE1B-D0E35253B1EA}"/>
              </a:ext>
            </a:extLst>
          </p:cNvPr>
          <p:cNvSpPr txBox="1"/>
          <p:nvPr/>
        </p:nvSpPr>
        <p:spPr>
          <a:xfrm>
            <a:off x="6508575" y="1384825"/>
            <a:ext cx="2311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초기화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E2299B-8578-B81F-3740-81E9F7B831CF}"/>
              </a:ext>
            </a:extLst>
          </p:cNvPr>
          <p:cNvSpPr txBox="1"/>
          <p:nvPr/>
        </p:nvSpPr>
        <p:spPr>
          <a:xfrm>
            <a:off x="8477680" y="51700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A+B+C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34AEF1-C4E6-6DA2-3906-AC4955EDAF6A}"/>
                  </a:ext>
                </a:extLst>
              </p:cNvPr>
              <p:cNvSpPr txBox="1"/>
              <p:nvPr/>
            </p:nvSpPr>
            <p:spPr>
              <a:xfrm>
                <a:off x="6849963" y="5569936"/>
                <a:ext cx="514086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×20)÷75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34AEF1-C4E6-6DA2-3906-AC4955EDA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63" y="5569936"/>
                <a:ext cx="5140867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D5936F8-252F-4331-70B7-C74441A4385C}"/>
              </a:ext>
            </a:extLst>
          </p:cNvPr>
          <p:cNvSpPr txBox="1"/>
          <p:nvPr/>
        </p:nvSpPr>
        <p:spPr>
          <a:xfrm>
            <a:off x="6180567" y="5749121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ko-KR" altLang="en-US" sz="1600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지속률</a:t>
            </a:r>
            <a:r>
              <a:rPr lang="ko-KR" altLang="en-US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en-US" altLang="ko-KR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=</a:t>
            </a:r>
            <a:endParaRPr lang="ko-KR" altLang="en-US" sz="16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5E7B59-1850-5E14-DFA1-4265C75C95CE}"/>
              </a:ext>
            </a:extLst>
          </p:cNvPr>
          <p:cNvSpPr txBox="1"/>
          <p:nvPr/>
        </p:nvSpPr>
        <p:spPr>
          <a:xfrm>
            <a:off x="1480993" y="6309839"/>
            <a:ext cx="11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auhaus 93" panose="04030905020B02020C02" pitchFamily="82" charset="0"/>
              </a:rPr>
              <a:t>≈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0399D9-749D-34AE-1A8A-C92865902176}"/>
              </a:ext>
            </a:extLst>
          </p:cNvPr>
          <p:cNvSpPr txBox="1"/>
          <p:nvPr/>
        </p:nvSpPr>
        <p:spPr>
          <a:xfrm>
            <a:off x="1794092" y="628452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3.08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27734B-1A1F-71F8-7EB0-0F2DC108F3CB}"/>
              </a:ext>
            </a:extLst>
          </p:cNvPr>
          <p:cNvSpPr txBox="1"/>
          <p:nvPr/>
        </p:nvSpPr>
        <p:spPr>
          <a:xfrm>
            <a:off x="7306100" y="6309839"/>
            <a:ext cx="11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auhaus 93" panose="04030905020B02020C02" pitchFamily="82" charset="0"/>
              </a:rPr>
              <a:t>≈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8D012-3992-B51F-97D0-DD96A0CC65CC}"/>
              </a:ext>
            </a:extLst>
          </p:cNvPr>
          <p:cNvSpPr txBox="1"/>
          <p:nvPr/>
        </p:nvSpPr>
        <p:spPr>
          <a:xfrm>
            <a:off x="7619199" y="628452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5.08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pic>
        <p:nvPicPr>
          <p:cNvPr id="55" name="그래픽 54">
            <a:extLst>
              <a:ext uri="{FF2B5EF4-FFF2-40B4-BE49-F238E27FC236}">
                <a16:creationId xmlns:a16="http://schemas.microsoft.com/office/drawing/2014/main" id="{D5F92F98-8740-E31B-531C-9A17F8CA6C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3CCFDC5-7585-7611-DAD4-3AF847823683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891781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3F54F-0B7F-9E8A-1EDF-F6E3C1B971D1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EF8D04-2408-FAA6-6E45-D64BBDF0CD3C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2EF0A1-7950-8F87-FFBE-F03F845CC6A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0C7AF-A9A1-6BCF-70BC-37FC72CE32E1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17" name="그림 16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3E6F2EF7-1AD8-0633-F6E2-EBFECDC95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434E6E0-DBE5-FB24-22AF-D4AC723543ED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20" name="그림 19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AF77FC9E-419F-2426-E46C-722C21279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21" name="그림 20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C4986459-7728-A306-B6D0-62A9B6A326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9CB229C-F8AD-A10F-D83A-2BF9535F9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DF7600-B1EB-5C86-CD8E-797C00B705DD}"/>
              </a:ext>
            </a:extLst>
          </p:cNvPr>
          <p:cNvGrpSpPr/>
          <p:nvPr/>
        </p:nvGrpSpPr>
        <p:grpSpPr>
          <a:xfrm>
            <a:off x="1518564" y="1857558"/>
            <a:ext cx="8668014" cy="3846557"/>
            <a:chOff x="356738" y="1814306"/>
            <a:chExt cx="8668014" cy="3846557"/>
          </a:xfrm>
        </p:grpSpPr>
        <p:sp>
          <p:nvSpPr>
            <p:cNvPr id="581" name="Google Shape;581;p55"/>
            <p:cNvSpPr txBox="1"/>
            <p:nvPr/>
          </p:nvSpPr>
          <p:spPr>
            <a:xfrm>
              <a:off x="5181600" y="3694335"/>
              <a:ext cx="18288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endParaRPr sz="3200" b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" name="Google Shape;581;p55">
              <a:extLst>
                <a:ext uri="{FF2B5EF4-FFF2-40B4-BE49-F238E27FC236}">
                  <a16:creationId xmlns:a16="http://schemas.microsoft.com/office/drawing/2014/main" id="{D990D9BD-921C-AEE2-760B-D59950450731}"/>
                </a:ext>
              </a:extLst>
            </p:cNvPr>
            <p:cNvSpPr txBox="1"/>
            <p:nvPr/>
          </p:nvSpPr>
          <p:spPr>
            <a:xfrm>
              <a:off x="5181600" y="3694335"/>
              <a:ext cx="18288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endParaRPr sz="3200" b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aphicFrame>
          <p:nvGraphicFramePr>
            <p:cNvPr id="3" name="차트 2">
              <a:extLst>
                <a:ext uri="{FF2B5EF4-FFF2-40B4-BE49-F238E27FC236}">
                  <a16:creationId xmlns:a16="http://schemas.microsoft.com/office/drawing/2014/main" id="{1C4349BA-37EA-F1A3-CAB3-0779BB5878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93108816"/>
                </p:ext>
              </p:extLst>
            </p:nvPr>
          </p:nvGraphicFramePr>
          <p:xfrm>
            <a:off x="5439758" y="1900808"/>
            <a:ext cx="3584994" cy="37600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8E4F4DF4-A063-67EB-4BAA-BE323890D1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2545422"/>
                </p:ext>
              </p:extLst>
            </p:nvPr>
          </p:nvGraphicFramePr>
          <p:xfrm>
            <a:off x="356738" y="1814306"/>
            <a:ext cx="5028062" cy="38465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443EF818-3EE1-B81E-0563-605D2238DAFD}"/>
                </a:ext>
              </a:extLst>
            </p:cNvPr>
            <p:cNvCxnSpPr>
              <a:cxnSpLocks/>
            </p:cNvCxnSpPr>
            <p:nvPr/>
          </p:nvCxnSpPr>
          <p:spPr>
            <a:xfrm>
              <a:off x="2242457" y="3891719"/>
              <a:ext cx="129935" cy="115925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DB2E8D6-660D-FB36-A6AB-01F88C941E1A}"/>
                </a:ext>
              </a:extLst>
            </p:cNvPr>
            <p:cNvCxnSpPr>
              <a:cxnSpLocks/>
            </p:cNvCxnSpPr>
            <p:nvPr/>
          </p:nvCxnSpPr>
          <p:spPr>
            <a:xfrm>
              <a:off x="4185735" y="2869102"/>
              <a:ext cx="122479" cy="227621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BAC8C72-7A3B-8A04-F5CA-5625D99D829B}"/>
                </a:ext>
              </a:extLst>
            </p:cNvPr>
            <p:cNvCxnSpPr>
              <a:cxnSpLocks/>
            </p:cNvCxnSpPr>
            <p:nvPr/>
          </p:nvCxnSpPr>
          <p:spPr>
            <a:xfrm>
              <a:off x="6954893" y="4636774"/>
              <a:ext cx="751465" cy="1816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878A5D-7E5A-D462-650C-C5B282C01631}"/>
              </a:ext>
            </a:extLst>
          </p:cNvPr>
          <p:cNvCxnSpPr>
            <a:cxnSpLocks/>
          </p:cNvCxnSpPr>
          <p:nvPr/>
        </p:nvCxnSpPr>
        <p:spPr>
          <a:xfrm>
            <a:off x="6535868" y="1957888"/>
            <a:ext cx="10758" cy="3593058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CD688D4A-16BF-CAFC-B08E-09E26C5DF5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D1512A-3D9E-4A9C-8320-97332B27AB4B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1636425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1CD4A2-7291-08C6-AC6C-4D095A1EE309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7CBF35-C958-4462-5648-F701C37EF3F0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F1D38D-2C9B-4728-C1FB-3AD9BF7714E9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4E06004-AADE-304E-FF69-E1F0EBBD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087646DA-A4E8-FF35-668C-90754F690B7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92" name="그림 91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7CC2B928-A6ED-532B-EB08-0CE632DAF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AC83026-77D6-C299-0FE7-86153008A702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5" name="그림 94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8A04A9D-6E91-E619-8FDB-CFEFE1E3C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6" name="그림 95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721B9453-C74C-C3F7-B552-5A5FE4DF2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5DC023F9-B9DC-5F83-E9C7-79060F460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442A7CD-5184-E233-7C2E-71A431C7354F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A56DC9-72AF-DB91-8441-12ACBC6CB1AA}"/>
              </a:ext>
            </a:extLst>
          </p:cNvPr>
          <p:cNvGrpSpPr/>
          <p:nvPr/>
        </p:nvGrpSpPr>
        <p:grpSpPr>
          <a:xfrm>
            <a:off x="4967244" y="5324617"/>
            <a:ext cx="2438146" cy="1984197"/>
            <a:chOff x="4967244" y="5324617"/>
            <a:chExt cx="2438146" cy="1984197"/>
          </a:xfrm>
        </p:grpSpPr>
        <p:pic>
          <p:nvPicPr>
            <p:cNvPr id="7" name="Picture 2" descr="탕후루 ">
              <a:extLst>
                <a:ext uri="{FF2B5EF4-FFF2-40B4-BE49-F238E27FC236}">
                  <a16:creationId xmlns:a16="http://schemas.microsoft.com/office/drawing/2014/main" id="{49C3D89D-835B-0178-C300-8A2D7FFC1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7738">
              <a:off x="5165397" y="5978585"/>
              <a:ext cx="374111" cy="37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탕후루 ">
              <a:extLst>
                <a:ext uri="{FF2B5EF4-FFF2-40B4-BE49-F238E27FC236}">
                  <a16:creationId xmlns:a16="http://schemas.microsoft.com/office/drawing/2014/main" id="{67B73C7C-143D-640A-A3C2-7A38B1A30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40090">
              <a:off x="7024362" y="5870044"/>
              <a:ext cx="376588" cy="3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8E60A8-E9DE-B234-C504-5007F7C3F5FC}"/>
                </a:ext>
              </a:extLst>
            </p:cNvPr>
            <p:cNvGrpSpPr/>
            <p:nvPr/>
          </p:nvGrpSpPr>
          <p:grpSpPr>
            <a:xfrm>
              <a:off x="4967244" y="5324617"/>
              <a:ext cx="2438146" cy="1984197"/>
              <a:chOff x="4967244" y="5324617"/>
              <a:chExt cx="2438146" cy="1984197"/>
            </a:xfrm>
          </p:grpSpPr>
          <p:pic>
            <p:nvPicPr>
              <p:cNvPr id="10" name="그림 9" descr="클립아트, 그림, 만화 영화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99B9501C-0AF8-1544-C73E-176D481E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514" b="80676" l="10000" r="91486">
                            <a14:foregroundMark x1="65811" y1="80405" x2="65811" y2="80405"/>
                            <a14:foregroundMark x1="34459" y1="58243" x2="34459" y2="58243"/>
                            <a14:foregroundMark x1="29054" y1="46351" x2="29054" y2="46351"/>
                            <a14:foregroundMark x1="35676" y1="59730" x2="35676" y2="59730"/>
                            <a14:foregroundMark x1="32432" y1="74459" x2="32432" y2="74459"/>
                            <a14:foregroundMark x1="27162" y1="74189" x2="27162" y2="74189"/>
                            <a14:foregroundMark x1="40541" y1="80405" x2="40541" y2="80405"/>
                            <a14:foregroundMark x1="22973" y1="79865" x2="22973" y2="79865"/>
                            <a14:foregroundMark x1="31486" y1="80676" x2="31486" y2="80676"/>
                            <a14:foregroundMark x1="31486" y1="19595" x2="31486" y2="19595"/>
                            <a14:foregroundMark x1="37703" y1="18243" x2="37703" y2="18243"/>
                            <a14:foregroundMark x1="39730" y1="21351" x2="39730" y2="21351"/>
                            <a14:foregroundMark x1="37027" y1="16486" x2="37027" y2="16486"/>
                            <a14:foregroundMark x1="36216" y1="14865" x2="36216" y2="14865"/>
                            <a14:foregroundMark x1="35811" y1="13649" x2="35811" y2="13649"/>
                            <a14:foregroundMark x1="35270" y1="13514" x2="35270" y2="13514"/>
                            <a14:foregroundMark x1="35135" y1="13378" x2="35135" y2="13378"/>
                            <a14:foregroundMark x1="34865" y1="12838" x2="34865" y2="12838"/>
                            <a14:foregroundMark x1="24595" y1="16351" x2="24595" y2="16351"/>
                            <a14:foregroundMark x1="22973" y1="20000" x2="22973" y2="20000"/>
                            <a14:foregroundMark x1="22973" y1="18784" x2="22973" y2="18784"/>
                            <a14:foregroundMark x1="21081" y1="19459" x2="21081" y2="19459"/>
                            <a14:foregroundMark x1="22162" y1="18514" x2="22162" y2="18514"/>
                            <a14:foregroundMark x1="20811" y1="20946" x2="20811" y2="20946"/>
                            <a14:foregroundMark x1="20270" y1="21081" x2="20270" y2="21081"/>
                            <a14:foregroundMark x1="19865" y1="22027" x2="19865" y2="22027"/>
                            <a14:foregroundMark x1="23514" y1="24865" x2="23514" y2="24865"/>
                            <a14:foregroundMark x1="10946" y1="42838" x2="10946" y2="42838"/>
                            <a14:foregroundMark x1="67973" y1="56892" x2="67973" y2="56892"/>
                            <a14:foregroundMark x1="63514" y1="54730" x2="63514" y2="54730"/>
                            <a14:foregroundMark x1="64054" y1="63919" x2="64054" y2="63919"/>
                            <a14:foregroundMark x1="69189" y1="50811" x2="69189" y2="50811"/>
                            <a14:foregroundMark x1="63514" y1="16892" x2="63514" y2="16892"/>
                            <a14:foregroundMark x1="62568" y1="22297" x2="62568" y2="22297"/>
                            <a14:foregroundMark x1="78243" y1="17432" x2="78243" y2="17432"/>
                            <a14:foregroundMark x1="91486" y1="39459" x2="91486" y2="39459"/>
                            <a14:foregroundMark x1="53378" y1="57838" x2="53378" y2="57838"/>
                            <a14:foregroundMark x1="54189" y1="62568" x2="54189" y2="62568"/>
                            <a14:foregroundMark x1="29865" y1="50811" x2="29865" y2="50811"/>
                            <a14:foregroundMark x1="25270" y1="52838" x2="25270" y2="52838"/>
                            <a14:foregroundMark x1="82027" y1="31622" x2="82027" y2="31622"/>
                            <a14:foregroundMark x1="88514" y1="36351" x2="88514" y2="36351"/>
                            <a14:foregroundMark x1="90000" y1="37568" x2="90000" y2="37568"/>
                            <a14:foregroundMark x1="83919" y1="31351" x2="83919" y2="31351"/>
                            <a14:foregroundMark x1="83378" y1="31486" x2="83378" y2="31486"/>
                            <a14:foregroundMark x1="82973" y1="31486" x2="82973" y2="314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635" b="14286"/>
              <a:stretch/>
            </p:blipFill>
            <p:spPr>
              <a:xfrm flipH="1">
                <a:off x="6308937" y="5324617"/>
                <a:ext cx="1096453" cy="1984197"/>
              </a:xfrm>
              <a:prstGeom prst="rect">
                <a:avLst/>
              </a:prstGeom>
            </p:spPr>
          </p:pic>
          <p:pic>
            <p:nvPicPr>
              <p:cNvPr id="11" name="그림 10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0E1050CC-B0C3-C541-1205-6D4ADF7C5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9"/>
              <a:stretch/>
            </p:blipFill>
            <p:spPr>
              <a:xfrm flipH="1">
                <a:off x="4967244" y="6316716"/>
                <a:ext cx="1629104" cy="915739"/>
              </a:xfrm>
              <a:prstGeom prst="rect">
                <a:avLst/>
              </a:prstGeom>
            </p:spPr>
          </p:pic>
          <p:pic>
            <p:nvPicPr>
              <p:cNvPr id="12" name="그림 11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9F188CCE-110C-E486-1118-17298D220C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501"/>
              <a:stretch/>
            </p:blipFill>
            <p:spPr>
              <a:xfrm>
                <a:off x="5325176" y="5624372"/>
                <a:ext cx="1629104" cy="69234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C76528A-56BE-5D70-4AB1-FE513D2E1B87}"/>
                  </a:ext>
                </a:extLst>
              </p:cNvPr>
              <p:cNvSpPr/>
              <p:nvPr/>
            </p:nvSpPr>
            <p:spPr>
              <a:xfrm>
                <a:off x="6198295" y="6253947"/>
                <a:ext cx="100132" cy="125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A9767F-A99A-BD59-1B1B-41AC4E1227B2}"/>
              </a:ext>
            </a:extLst>
          </p:cNvPr>
          <p:cNvGrpSpPr/>
          <p:nvPr/>
        </p:nvGrpSpPr>
        <p:grpSpPr>
          <a:xfrm>
            <a:off x="609600" y="1734207"/>
            <a:ext cx="11109434" cy="3048000"/>
            <a:chOff x="609600" y="1734207"/>
            <a:chExt cx="11109434" cy="3048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45EB11-BDDE-0A48-8E69-D7C9DA99D7EF}"/>
                </a:ext>
              </a:extLst>
            </p:cNvPr>
            <p:cNvSpPr/>
            <p:nvPr/>
          </p:nvSpPr>
          <p:spPr>
            <a:xfrm>
              <a:off x="8582701" y="3223816"/>
              <a:ext cx="721303" cy="721303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1C186ED-BA67-4880-43F5-77C831B1B595}"/>
                </a:ext>
              </a:extLst>
            </p:cNvPr>
            <p:cNvSpPr/>
            <p:nvPr/>
          </p:nvSpPr>
          <p:spPr>
            <a:xfrm>
              <a:off x="2663625" y="3223816"/>
              <a:ext cx="721303" cy="721303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5038189-E540-3AAA-E001-8418EB2B3095}"/>
                </a:ext>
              </a:extLst>
            </p:cNvPr>
            <p:cNvSpPr/>
            <p:nvPr/>
          </p:nvSpPr>
          <p:spPr>
            <a:xfrm>
              <a:off x="7555532" y="3250906"/>
              <a:ext cx="624322" cy="624322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  <a:alpha val="7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503525-F7B0-A73C-5E43-343949FB22E5}"/>
                </a:ext>
              </a:extLst>
            </p:cNvPr>
            <p:cNvSpPr/>
            <p:nvPr/>
          </p:nvSpPr>
          <p:spPr>
            <a:xfrm>
              <a:off x="6665592" y="3348960"/>
              <a:ext cx="471013" cy="471013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  <a:alpha val="4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8190F3E-DEEA-22A5-8AC9-50FE85BF3A88}"/>
                </a:ext>
              </a:extLst>
            </p:cNvPr>
            <p:cNvSpPr/>
            <p:nvPr/>
          </p:nvSpPr>
          <p:spPr>
            <a:xfrm>
              <a:off x="5908756" y="3396800"/>
              <a:ext cx="337909" cy="337909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4B765E6-DB21-DE9F-5D89-69E2A04B2903}"/>
                </a:ext>
              </a:extLst>
            </p:cNvPr>
            <p:cNvSpPr/>
            <p:nvPr/>
          </p:nvSpPr>
          <p:spPr>
            <a:xfrm>
              <a:off x="3885392" y="3272307"/>
              <a:ext cx="624322" cy="624322"/>
            </a:xfrm>
            <a:prstGeom prst="ellipse">
              <a:avLst/>
            </a:prstGeom>
            <a:noFill/>
            <a:ln w="25400">
              <a:solidFill>
                <a:srgbClr val="7030A0">
                  <a:alpha val="7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B2E1F71-F915-1565-2801-A708EA51FD74}"/>
                </a:ext>
              </a:extLst>
            </p:cNvPr>
            <p:cNvSpPr/>
            <p:nvPr/>
          </p:nvSpPr>
          <p:spPr>
            <a:xfrm>
              <a:off x="4936358" y="3336194"/>
              <a:ext cx="471013" cy="471013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>
                  <a:alpha val="4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9E2D32-2B3F-5900-8F3F-EEC837B341DE}"/>
                </a:ext>
              </a:extLst>
            </p:cNvPr>
            <p:cNvSpPr txBox="1"/>
            <p:nvPr/>
          </p:nvSpPr>
          <p:spPr>
            <a:xfrm>
              <a:off x="1834226" y="3366213"/>
              <a:ext cx="3850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rgbClr val="7030A0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S</a:t>
              </a:r>
              <a:endParaRPr lang="ko-KR" altLang="en-US" sz="2500" dirty="0">
                <a:solidFill>
                  <a:srgbClr val="7030A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939F7A-7AE2-D59D-318D-431753B711AE}"/>
                </a:ext>
              </a:extLst>
            </p:cNvPr>
            <p:cNvSpPr txBox="1"/>
            <p:nvPr/>
          </p:nvSpPr>
          <p:spPr>
            <a:xfrm>
              <a:off x="9627310" y="3333174"/>
              <a:ext cx="3850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accent6">
                      <a:lumMod val="5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S</a:t>
              </a:r>
              <a:endParaRPr lang="ko-KR" altLang="en-US" sz="2500" dirty="0">
                <a:solidFill>
                  <a:schemeClr val="accent6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68D548-92C0-277C-0AEF-DA683826011D}"/>
                </a:ext>
              </a:extLst>
            </p:cNvPr>
            <p:cNvCxnSpPr/>
            <p:nvPr/>
          </p:nvCxnSpPr>
          <p:spPr>
            <a:xfrm>
              <a:off x="609600" y="4782207"/>
              <a:ext cx="111094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AE45916-1F4A-D6DF-E302-857ECC099DAC}"/>
                </a:ext>
              </a:extLst>
            </p:cNvPr>
            <p:cNvCxnSpPr/>
            <p:nvPr/>
          </p:nvCxnSpPr>
          <p:spPr>
            <a:xfrm>
              <a:off x="609600" y="1734207"/>
              <a:ext cx="111094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D88B83C-6C81-B325-D1A0-7ECC1C3047DD}"/>
              </a:ext>
            </a:extLst>
          </p:cNvPr>
          <p:cNvGrpSpPr/>
          <p:nvPr/>
        </p:nvGrpSpPr>
        <p:grpSpPr>
          <a:xfrm>
            <a:off x="5041354" y="3415656"/>
            <a:ext cx="247488" cy="256266"/>
            <a:chOff x="2437814" y="2125495"/>
            <a:chExt cx="233690" cy="2437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8E8190E-B3C5-6436-91AB-7DA871FDA7B9}"/>
                </a:ext>
              </a:extLst>
            </p:cNvPr>
            <p:cNvCxnSpPr>
              <a:cxnSpLocks/>
            </p:cNvCxnSpPr>
            <p:nvPr/>
          </p:nvCxnSpPr>
          <p:spPr>
            <a:xfrm>
              <a:off x="2437814" y="2217683"/>
              <a:ext cx="90973" cy="15153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29D6CF-09A8-621C-D19F-44E2D7F5C516}"/>
                </a:ext>
              </a:extLst>
            </p:cNvPr>
            <p:cNvCxnSpPr/>
            <p:nvPr/>
          </p:nvCxnSpPr>
          <p:spPr>
            <a:xfrm flipV="1">
              <a:off x="2530362" y="2125495"/>
              <a:ext cx="141142" cy="24371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A55355-6BAA-9E4E-4CFD-26E16120D5DF}"/>
              </a:ext>
            </a:extLst>
          </p:cNvPr>
          <p:cNvSpPr txBox="1"/>
          <p:nvPr/>
        </p:nvSpPr>
        <p:spPr>
          <a:xfrm>
            <a:off x="2833095" y="2398340"/>
            <a:ext cx="648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내가 쌓아온 모든 것들을 하루 아침에 잃을 것 같은 기분이 자주 든다</a:t>
            </a:r>
          </a:p>
        </p:txBody>
      </p:sp>
    </p:spTree>
    <p:extLst>
      <p:ext uri="{BB962C8B-B14F-4D97-AF65-F5344CB8AC3E}">
        <p14:creationId xmlns:p14="http://schemas.microsoft.com/office/powerpoint/2010/main" val="130155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1CD4A2-7291-08C6-AC6C-4D095A1EE309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7CBF35-C958-4462-5648-F701C37EF3F0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F1D38D-2C9B-4728-C1FB-3AD9BF7714E9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4E06004-AADE-304E-FF69-E1F0EBBD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087646DA-A4E8-FF35-668C-90754F690B7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92" name="그림 91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7CC2B928-A6ED-532B-EB08-0CE632DAF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AC83026-77D6-C299-0FE7-86153008A702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5" name="그림 94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8A04A9D-6E91-E619-8FDB-CFEFE1E3C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6" name="그림 95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721B9453-C74C-C3F7-B552-5A5FE4DF2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5DC023F9-B9DC-5F83-E9C7-79060F460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442A7CD-5184-E233-7C2E-71A431C7354F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A56DC9-72AF-DB91-8441-12ACBC6CB1AA}"/>
              </a:ext>
            </a:extLst>
          </p:cNvPr>
          <p:cNvGrpSpPr/>
          <p:nvPr/>
        </p:nvGrpSpPr>
        <p:grpSpPr>
          <a:xfrm>
            <a:off x="4967244" y="5324617"/>
            <a:ext cx="2438146" cy="1984197"/>
            <a:chOff x="4967244" y="5324617"/>
            <a:chExt cx="2438146" cy="1984197"/>
          </a:xfrm>
        </p:grpSpPr>
        <p:pic>
          <p:nvPicPr>
            <p:cNvPr id="7" name="Picture 2" descr="탕후루 ">
              <a:extLst>
                <a:ext uri="{FF2B5EF4-FFF2-40B4-BE49-F238E27FC236}">
                  <a16:creationId xmlns:a16="http://schemas.microsoft.com/office/drawing/2014/main" id="{49C3D89D-835B-0178-C300-8A2D7FFC1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7738">
              <a:off x="5165397" y="5978585"/>
              <a:ext cx="374111" cy="37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탕후루 ">
              <a:extLst>
                <a:ext uri="{FF2B5EF4-FFF2-40B4-BE49-F238E27FC236}">
                  <a16:creationId xmlns:a16="http://schemas.microsoft.com/office/drawing/2014/main" id="{67B73C7C-143D-640A-A3C2-7A38B1A30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40090">
              <a:off x="7024362" y="5870044"/>
              <a:ext cx="376588" cy="3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8E60A8-E9DE-B234-C504-5007F7C3F5FC}"/>
                </a:ext>
              </a:extLst>
            </p:cNvPr>
            <p:cNvGrpSpPr/>
            <p:nvPr/>
          </p:nvGrpSpPr>
          <p:grpSpPr>
            <a:xfrm>
              <a:off x="4967244" y="5324617"/>
              <a:ext cx="2438146" cy="1984197"/>
              <a:chOff x="4967244" y="5324617"/>
              <a:chExt cx="2438146" cy="1984197"/>
            </a:xfrm>
          </p:grpSpPr>
          <p:pic>
            <p:nvPicPr>
              <p:cNvPr id="10" name="그림 9" descr="클립아트, 그림, 만화 영화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99B9501C-0AF8-1544-C73E-176D481E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514" b="80676" l="10000" r="91486">
                            <a14:foregroundMark x1="65811" y1="80405" x2="65811" y2="80405"/>
                            <a14:foregroundMark x1="34459" y1="58243" x2="34459" y2="58243"/>
                            <a14:foregroundMark x1="29054" y1="46351" x2="29054" y2="46351"/>
                            <a14:foregroundMark x1="35676" y1="59730" x2="35676" y2="59730"/>
                            <a14:foregroundMark x1="32432" y1="74459" x2="32432" y2="74459"/>
                            <a14:foregroundMark x1="27162" y1="74189" x2="27162" y2="74189"/>
                            <a14:foregroundMark x1="40541" y1="80405" x2="40541" y2="80405"/>
                            <a14:foregroundMark x1="22973" y1="79865" x2="22973" y2="79865"/>
                            <a14:foregroundMark x1="31486" y1="80676" x2="31486" y2="80676"/>
                            <a14:foregroundMark x1="31486" y1="19595" x2="31486" y2="19595"/>
                            <a14:foregroundMark x1="37703" y1="18243" x2="37703" y2="18243"/>
                            <a14:foregroundMark x1="39730" y1="21351" x2="39730" y2="21351"/>
                            <a14:foregroundMark x1="37027" y1="16486" x2="37027" y2="16486"/>
                            <a14:foregroundMark x1="36216" y1="14865" x2="36216" y2="14865"/>
                            <a14:foregroundMark x1="35811" y1="13649" x2="35811" y2="13649"/>
                            <a14:foregroundMark x1="35270" y1="13514" x2="35270" y2="13514"/>
                            <a14:foregroundMark x1="35135" y1="13378" x2="35135" y2="13378"/>
                            <a14:foregroundMark x1="34865" y1="12838" x2="34865" y2="12838"/>
                            <a14:foregroundMark x1="24595" y1="16351" x2="24595" y2="16351"/>
                            <a14:foregroundMark x1="22973" y1="20000" x2="22973" y2="20000"/>
                            <a14:foregroundMark x1="22973" y1="18784" x2="22973" y2="18784"/>
                            <a14:foregroundMark x1="21081" y1="19459" x2="21081" y2="19459"/>
                            <a14:foregroundMark x1="22162" y1="18514" x2="22162" y2="18514"/>
                            <a14:foregroundMark x1="20811" y1="20946" x2="20811" y2="20946"/>
                            <a14:foregroundMark x1="20270" y1="21081" x2="20270" y2="21081"/>
                            <a14:foregroundMark x1="19865" y1="22027" x2="19865" y2="22027"/>
                            <a14:foregroundMark x1="23514" y1="24865" x2="23514" y2="24865"/>
                            <a14:foregroundMark x1="10946" y1="42838" x2="10946" y2="42838"/>
                            <a14:foregroundMark x1="67973" y1="56892" x2="67973" y2="56892"/>
                            <a14:foregroundMark x1="63514" y1="54730" x2="63514" y2="54730"/>
                            <a14:foregroundMark x1="64054" y1="63919" x2="64054" y2="63919"/>
                            <a14:foregroundMark x1="69189" y1="50811" x2="69189" y2="50811"/>
                            <a14:foregroundMark x1="63514" y1="16892" x2="63514" y2="16892"/>
                            <a14:foregroundMark x1="62568" y1="22297" x2="62568" y2="22297"/>
                            <a14:foregroundMark x1="78243" y1="17432" x2="78243" y2="17432"/>
                            <a14:foregroundMark x1="91486" y1="39459" x2="91486" y2="39459"/>
                            <a14:foregroundMark x1="53378" y1="57838" x2="53378" y2="57838"/>
                            <a14:foregroundMark x1="54189" y1="62568" x2="54189" y2="62568"/>
                            <a14:foregroundMark x1="29865" y1="50811" x2="29865" y2="50811"/>
                            <a14:foregroundMark x1="25270" y1="52838" x2="25270" y2="52838"/>
                            <a14:foregroundMark x1="82027" y1="31622" x2="82027" y2="31622"/>
                            <a14:foregroundMark x1="88514" y1="36351" x2="88514" y2="36351"/>
                            <a14:foregroundMark x1="90000" y1="37568" x2="90000" y2="37568"/>
                            <a14:foregroundMark x1="83919" y1="31351" x2="83919" y2="31351"/>
                            <a14:foregroundMark x1="83378" y1="31486" x2="83378" y2="31486"/>
                            <a14:foregroundMark x1="82973" y1="31486" x2="82973" y2="314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635" b="14286"/>
              <a:stretch/>
            </p:blipFill>
            <p:spPr>
              <a:xfrm flipH="1">
                <a:off x="6308937" y="5324617"/>
                <a:ext cx="1096453" cy="1984197"/>
              </a:xfrm>
              <a:prstGeom prst="rect">
                <a:avLst/>
              </a:prstGeom>
            </p:spPr>
          </p:pic>
          <p:pic>
            <p:nvPicPr>
              <p:cNvPr id="11" name="그림 10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0E1050CC-B0C3-C541-1205-6D4ADF7C5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9"/>
              <a:stretch/>
            </p:blipFill>
            <p:spPr>
              <a:xfrm flipH="1">
                <a:off x="4967244" y="6316716"/>
                <a:ext cx="1629104" cy="915739"/>
              </a:xfrm>
              <a:prstGeom prst="rect">
                <a:avLst/>
              </a:prstGeom>
            </p:spPr>
          </p:pic>
          <p:pic>
            <p:nvPicPr>
              <p:cNvPr id="12" name="그림 11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9F188CCE-110C-E486-1118-17298D220C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501"/>
              <a:stretch/>
            </p:blipFill>
            <p:spPr>
              <a:xfrm>
                <a:off x="5325176" y="5624372"/>
                <a:ext cx="1629104" cy="69234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C76528A-56BE-5D70-4AB1-FE513D2E1B87}"/>
                  </a:ext>
                </a:extLst>
              </p:cNvPr>
              <p:cNvSpPr/>
              <p:nvPr/>
            </p:nvSpPr>
            <p:spPr>
              <a:xfrm>
                <a:off x="6198295" y="6253947"/>
                <a:ext cx="100132" cy="125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A9767F-A99A-BD59-1B1B-41AC4E1227B2}"/>
              </a:ext>
            </a:extLst>
          </p:cNvPr>
          <p:cNvGrpSpPr/>
          <p:nvPr/>
        </p:nvGrpSpPr>
        <p:grpSpPr>
          <a:xfrm>
            <a:off x="609600" y="1734207"/>
            <a:ext cx="11109434" cy="3048000"/>
            <a:chOff x="609600" y="1734207"/>
            <a:chExt cx="11109434" cy="3048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45EB11-BDDE-0A48-8E69-D7C9DA99D7EF}"/>
                </a:ext>
              </a:extLst>
            </p:cNvPr>
            <p:cNvSpPr/>
            <p:nvPr/>
          </p:nvSpPr>
          <p:spPr>
            <a:xfrm>
              <a:off x="8582701" y="3223816"/>
              <a:ext cx="721303" cy="721303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1C186ED-BA67-4880-43F5-77C831B1B595}"/>
                </a:ext>
              </a:extLst>
            </p:cNvPr>
            <p:cNvSpPr/>
            <p:nvPr/>
          </p:nvSpPr>
          <p:spPr>
            <a:xfrm>
              <a:off x="2663625" y="3223816"/>
              <a:ext cx="721303" cy="721303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5038189-E540-3AAA-E001-8418EB2B3095}"/>
                </a:ext>
              </a:extLst>
            </p:cNvPr>
            <p:cNvSpPr/>
            <p:nvPr/>
          </p:nvSpPr>
          <p:spPr>
            <a:xfrm>
              <a:off x="7555532" y="3250906"/>
              <a:ext cx="624322" cy="624322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  <a:alpha val="7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503525-F7B0-A73C-5E43-343949FB22E5}"/>
                </a:ext>
              </a:extLst>
            </p:cNvPr>
            <p:cNvSpPr/>
            <p:nvPr/>
          </p:nvSpPr>
          <p:spPr>
            <a:xfrm>
              <a:off x="6665592" y="3348960"/>
              <a:ext cx="471013" cy="471013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  <a:alpha val="4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8190F3E-DEEA-22A5-8AC9-50FE85BF3A88}"/>
                </a:ext>
              </a:extLst>
            </p:cNvPr>
            <p:cNvSpPr/>
            <p:nvPr/>
          </p:nvSpPr>
          <p:spPr>
            <a:xfrm>
              <a:off x="5908756" y="3396800"/>
              <a:ext cx="337909" cy="337909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4B765E6-DB21-DE9F-5D89-69E2A04B2903}"/>
                </a:ext>
              </a:extLst>
            </p:cNvPr>
            <p:cNvSpPr/>
            <p:nvPr/>
          </p:nvSpPr>
          <p:spPr>
            <a:xfrm>
              <a:off x="3885392" y="3272307"/>
              <a:ext cx="624322" cy="624322"/>
            </a:xfrm>
            <a:prstGeom prst="ellipse">
              <a:avLst/>
            </a:prstGeom>
            <a:noFill/>
            <a:ln w="25400">
              <a:solidFill>
                <a:srgbClr val="7030A0">
                  <a:alpha val="7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B2E1F71-F915-1565-2801-A708EA51FD74}"/>
                </a:ext>
              </a:extLst>
            </p:cNvPr>
            <p:cNvSpPr/>
            <p:nvPr/>
          </p:nvSpPr>
          <p:spPr>
            <a:xfrm>
              <a:off x="4936358" y="3336194"/>
              <a:ext cx="471013" cy="471013"/>
            </a:xfrm>
            <a:prstGeom prst="ellipse">
              <a:avLst/>
            </a:prstGeom>
            <a:noFill/>
            <a:ln w="25400">
              <a:solidFill>
                <a:srgbClr val="7030A0">
                  <a:alpha val="4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9E2D32-2B3F-5900-8F3F-EEC837B341DE}"/>
                </a:ext>
              </a:extLst>
            </p:cNvPr>
            <p:cNvSpPr txBox="1"/>
            <p:nvPr/>
          </p:nvSpPr>
          <p:spPr>
            <a:xfrm>
              <a:off x="1834226" y="3366213"/>
              <a:ext cx="3850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rgbClr val="7030A0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S</a:t>
              </a:r>
              <a:endParaRPr lang="ko-KR" altLang="en-US" sz="2500" dirty="0">
                <a:solidFill>
                  <a:srgbClr val="7030A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939F7A-7AE2-D59D-318D-431753B711AE}"/>
                </a:ext>
              </a:extLst>
            </p:cNvPr>
            <p:cNvSpPr txBox="1"/>
            <p:nvPr/>
          </p:nvSpPr>
          <p:spPr>
            <a:xfrm>
              <a:off x="9627310" y="3333174"/>
              <a:ext cx="3850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accent6">
                      <a:lumMod val="5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S</a:t>
              </a:r>
              <a:endParaRPr lang="ko-KR" altLang="en-US" sz="2500" dirty="0">
                <a:solidFill>
                  <a:schemeClr val="accent6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AD0912-A365-A34A-DA92-145B4C4F5982}"/>
                </a:ext>
              </a:extLst>
            </p:cNvPr>
            <p:cNvSpPr txBox="1"/>
            <p:nvPr/>
          </p:nvSpPr>
          <p:spPr>
            <a:xfrm>
              <a:off x="4027316" y="2398340"/>
              <a:ext cx="4100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새로운 장소를 여행하는 것에 흥미가 있다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.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68D548-92C0-277C-0AEF-DA683826011D}"/>
                </a:ext>
              </a:extLst>
            </p:cNvPr>
            <p:cNvCxnSpPr/>
            <p:nvPr/>
          </p:nvCxnSpPr>
          <p:spPr>
            <a:xfrm>
              <a:off x="609600" y="4782207"/>
              <a:ext cx="111094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AE45916-1F4A-D6DF-E302-857ECC099DAC}"/>
                </a:ext>
              </a:extLst>
            </p:cNvPr>
            <p:cNvCxnSpPr/>
            <p:nvPr/>
          </p:nvCxnSpPr>
          <p:spPr>
            <a:xfrm>
              <a:off x="609600" y="1734207"/>
              <a:ext cx="111094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844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023CC5-36C5-A443-89B1-D8008590AADE}"/>
              </a:ext>
            </a:extLst>
          </p:cNvPr>
          <p:cNvSpPr txBox="1"/>
          <p:nvPr/>
        </p:nvSpPr>
        <p:spPr>
          <a:xfrm>
            <a:off x="4241179" y="3105834"/>
            <a:ext cx="370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스텐디</a:t>
            </a:r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아이템이 </a:t>
            </a:r>
            <a:r>
              <a:rPr lang="ko-KR" altLang="en-US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트렌디</a:t>
            </a:r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아이템보다 </a:t>
            </a:r>
            <a:endParaRPr lang="en-US" altLang="ko-KR" b="1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  <a:p>
            <a:pPr algn="ctr"/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더 넓은 방향으로 확장될 것이다</a:t>
            </a:r>
            <a:r>
              <a:rPr lang="en-US" altLang="ko-KR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.</a:t>
            </a:r>
            <a:endParaRPr lang="ko-KR" altLang="en-US" b="1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5532CA2B-6DE8-65EA-4ADF-289A5CD1A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DEC489-789E-D015-BD48-A33E8EFE50E2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가설</a:t>
            </a:r>
          </a:p>
        </p:txBody>
      </p:sp>
    </p:spTree>
    <p:extLst>
      <p:ext uri="{BB962C8B-B14F-4D97-AF65-F5344CB8AC3E}">
        <p14:creationId xmlns:p14="http://schemas.microsoft.com/office/powerpoint/2010/main" val="1362042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53FB686-B11E-591D-1FF8-618875D97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185" y="1857558"/>
            <a:ext cx="3636822" cy="437888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9EDA0F-90E2-6DF6-F09B-05410A4B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9070" y="1857558"/>
            <a:ext cx="3635354" cy="4378882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647997E8-2CD6-27E1-032B-8BE917E4A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7823C-F9DC-3895-A008-CAB6D0D47288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249974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023CC5-36C5-A443-89B1-D8008590AADE}"/>
              </a:ext>
            </a:extLst>
          </p:cNvPr>
          <p:cNvSpPr txBox="1"/>
          <p:nvPr/>
        </p:nvSpPr>
        <p:spPr>
          <a:xfrm>
            <a:off x="4245190" y="3105834"/>
            <a:ext cx="3701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대학교 외곽에서 </a:t>
            </a:r>
            <a:r>
              <a:rPr lang="ko-KR" altLang="en-US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트렌디의</a:t>
            </a:r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ko-KR" altLang="en-US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페업률이</a:t>
            </a:r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endParaRPr lang="en-US" altLang="ko-KR" b="1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  <a:p>
            <a:pPr algn="ctr"/>
            <a:r>
              <a:rPr lang="ko-KR" altLang="en-US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스테디보다</a:t>
            </a:r>
            <a:r>
              <a:rPr lang="ko-KR" altLang="en-US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높을 것이다</a:t>
            </a:r>
            <a:r>
              <a:rPr lang="en-US" altLang="ko-KR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.</a:t>
            </a:r>
            <a:endParaRPr lang="ko-KR" altLang="en-US" b="1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5532CA2B-6DE8-65EA-4ADF-289A5CD1A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DEC489-789E-D015-BD48-A33E8EFE50E2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가설</a:t>
            </a:r>
          </a:p>
        </p:txBody>
      </p:sp>
    </p:spTree>
    <p:extLst>
      <p:ext uri="{BB962C8B-B14F-4D97-AF65-F5344CB8AC3E}">
        <p14:creationId xmlns:p14="http://schemas.microsoft.com/office/powerpoint/2010/main" val="44496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AF674A-2E2E-4209-933A-AE6C079B328B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ABA9D2-A2B5-443C-A9C9-B584720954D6}"/>
              </a:ext>
            </a:extLst>
          </p:cNvPr>
          <p:cNvSpPr/>
          <p:nvPr/>
        </p:nvSpPr>
        <p:spPr>
          <a:xfrm>
            <a:off x="2912026" y="4619976"/>
            <a:ext cx="5504727" cy="69043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1C11E-CBC2-48DD-905E-AC7DB19EDDD5}"/>
              </a:ext>
            </a:extLst>
          </p:cNvPr>
          <p:cNvSpPr/>
          <p:nvPr/>
        </p:nvSpPr>
        <p:spPr>
          <a:xfrm>
            <a:off x="2915244" y="3221816"/>
            <a:ext cx="5510836" cy="69044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7310B1-33EB-441D-859E-EF33CB0F6669}"/>
              </a:ext>
            </a:extLst>
          </p:cNvPr>
          <p:cNvSpPr/>
          <p:nvPr/>
        </p:nvSpPr>
        <p:spPr>
          <a:xfrm>
            <a:off x="2908071" y="5302238"/>
            <a:ext cx="5518007" cy="6904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ED0418-4774-4228-8E54-E41982DE31AB}"/>
              </a:ext>
            </a:extLst>
          </p:cNvPr>
          <p:cNvSpPr/>
          <p:nvPr/>
        </p:nvSpPr>
        <p:spPr>
          <a:xfrm>
            <a:off x="2915243" y="3921355"/>
            <a:ext cx="5510835" cy="6904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B5DFAF-6B3B-42E4-AC07-1E8BB828A2DF}"/>
              </a:ext>
            </a:extLst>
          </p:cNvPr>
          <p:cNvSpPr/>
          <p:nvPr/>
        </p:nvSpPr>
        <p:spPr>
          <a:xfrm>
            <a:off x="2915244" y="2526928"/>
            <a:ext cx="5510837" cy="6904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6A59CF-E206-4F7B-8993-7B48997811A1}"/>
              </a:ext>
            </a:extLst>
          </p:cNvPr>
          <p:cNvSpPr txBox="1"/>
          <p:nvPr/>
        </p:nvSpPr>
        <p:spPr>
          <a:xfrm>
            <a:off x="7362903" y="2263156"/>
            <a:ext cx="6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22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5610145-6D86-FBD8-A004-EA0B9C07DFA8}"/>
              </a:ext>
            </a:extLst>
          </p:cNvPr>
          <p:cNvSpPr txBox="1"/>
          <p:nvPr/>
        </p:nvSpPr>
        <p:spPr>
          <a:xfrm>
            <a:off x="2915243" y="277987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음식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D6AD25D2-305E-4753-1B70-9A3F5113EE95}"/>
              </a:ext>
            </a:extLst>
          </p:cNvPr>
          <p:cNvSpPr txBox="1"/>
          <p:nvPr/>
        </p:nvSpPr>
        <p:spPr>
          <a:xfrm>
            <a:off x="2915243" y="3515257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과일을 설탕물로 코팅하고 냉각시킴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(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단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+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단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)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5EE8C83-2221-D223-CA45-B6FCD9AEF7CF}"/>
              </a:ext>
            </a:extLst>
          </p:cNvPr>
          <p:cNvSpPr txBox="1"/>
          <p:nvPr/>
        </p:nvSpPr>
        <p:spPr>
          <a:xfrm>
            <a:off x="2908071" y="4212036"/>
            <a:ext cx="389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많은 사람들에게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2023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년 생으로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알려짐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8B472527-91D2-FC8E-54B1-C1D806D29303}"/>
              </a:ext>
            </a:extLst>
          </p:cNvPr>
          <p:cNvSpPr txBox="1"/>
          <p:nvPr/>
        </p:nvSpPr>
        <p:spPr>
          <a:xfrm>
            <a:off x="2908071" y="4887977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초기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10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대 초반에게 관심이 있었으나 점점 확대해 나가는 중</a:t>
            </a: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6748902-AB04-5C6B-0899-AA3D119165BC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F1DCA4E4-C382-93D3-4D04-8D02DE4FDA4E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019CA7BF-F1E8-FE42-28A1-CC4736397E3B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5" name="그래픽 1024">
            <a:extLst>
              <a:ext uri="{FF2B5EF4-FFF2-40B4-BE49-F238E27FC236}">
                <a16:creationId xmlns:a16="http://schemas.microsoft.com/office/drawing/2014/main" id="{FAE4CF53-8E67-0587-10A1-56E41BBB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2E15548-A99D-66E9-BD39-2C938AAF33F0}"/>
              </a:ext>
            </a:extLst>
          </p:cNvPr>
          <p:cNvGrpSpPr/>
          <p:nvPr/>
        </p:nvGrpSpPr>
        <p:grpSpPr>
          <a:xfrm>
            <a:off x="10321895" y="514671"/>
            <a:ext cx="1110359" cy="1135924"/>
            <a:chOff x="10381235" y="1075763"/>
            <a:chExt cx="1110359" cy="1135924"/>
          </a:xfrm>
        </p:grpSpPr>
        <p:pic>
          <p:nvPicPr>
            <p:cNvPr id="5" name="그림 4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497310CB-A8A1-4DA7-35FB-C7B5F3C4A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17" b="13778"/>
            <a:stretch/>
          </p:blipFill>
          <p:spPr>
            <a:xfrm flipH="1">
              <a:off x="10831080" y="1355474"/>
              <a:ext cx="398378" cy="707011"/>
            </a:xfrm>
            <a:prstGeom prst="rect">
              <a:avLst/>
            </a:prstGeom>
          </p:spPr>
        </p:pic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52F4317A-5248-6E05-AE30-A3CD1FEE9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pic>
          <p:nvPicPr>
            <p:cNvPr id="11" name="그림 10" descr="모자, 헤드기어, 의류, 클립아트이(가) 표시된 사진&#10;&#10;자동 생성된 설명">
              <a:extLst>
                <a:ext uri="{FF2B5EF4-FFF2-40B4-BE49-F238E27FC236}">
                  <a16:creationId xmlns:a16="http://schemas.microsoft.com/office/drawing/2014/main" id="{464DAD8E-15DF-9452-ED64-5CC24939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64189" y1="26216" x2="64189" y2="26216"/>
                          <a14:foregroundMark x1="63649" y1="18243" x2="63649" y2="18243"/>
                          <a14:foregroundMark x1="78108" y1="80405" x2="78108" y2="80405"/>
                          <a14:foregroundMark x1="70000" y1="80541" x2="70000" y2="80541"/>
                          <a14:foregroundMark x1="61216" y1="80946" x2="61216" y2="80946"/>
                          <a14:foregroundMark x1="64189" y1="78784" x2="64189" y2="78784"/>
                          <a14:foregroundMark x1="67838" y1="64459" x2="67838" y2="64459"/>
                          <a14:foregroundMark x1="57973" y1="80541" x2="57973" y2="80541"/>
                          <a14:foregroundMark x1="65676" y1="80811" x2="65676" y2="80811"/>
                          <a14:foregroundMark x1="66892" y1="81351" x2="66892" y2="81351"/>
                          <a14:foregroundMark x1="63784" y1="81351" x2="63784" y2="81351"/>
                          <a14:foregroundMark x1="50000" y1="80000" x2="50000" y2="80000"/>
                          <a14:foregroundMark x1="49054" y1="80000" x2="49054" y2="80000"/>
                          <a14:foregroundMark x1="87568" y1="80000" x2="87568" y2="80000"/>
                          <a14:foregroundMark x1="81081" y1="44459" x2="81081" y2="44459"/>
                          <a14:foregroundMark x1="73108" y1="59730" x2="73108" y2="59730"/>
                          <a14:foregroundMark x1="39189" y1="78378" x2="39189" y2="78378"/>
                          <a14:foregroundMark x1="44189" y1="80405" x2="44189" y2="80405"/>
                          <a14:foregroundMark x1="45946" y1="80000" x2="45946" y2="80000"/>
                          <a14:foregroundMark x1="20676" y1="79865" x2="20676" y2="79865"/>
                          <a14:foregroundMark x1="15811" y1="79459" x2="15811" y2="79459"/>
                          <a14:foregroundMark x1="15270" y1="79459" x2="15270" y2="79459"/>
                          <a14:foregroundMark x1="72703" y1="65270" x2="72703" y2="652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42" b="11905"/>
            <a:stretch/>
          </p:blipFill>
          <p:spPr>
            <a:xfrm>
              <a:off x="10975497" y="1504676"/>
              <a:ext cx="400140" cy="70701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479D97-5053-9E61-C6EB-208E43FFF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2B34ED6-40A1-A909-08E0-5012030F76E6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자기 소개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58B53B30-2E9C-6F4B-A04C-7658C17FA5E1}"/>
              </a:ext>
            </a:extLst>
          </p:cNvPr>
          <p:cNvSpPr txBox="1"/>
          <p:nvPr/>
        </p:nvSpPr>
        <p:spPr>
          <a:xfrm>
            <a:off x="2837785" y="207944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탕후루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B547C5B-F0D6-CC33-8D47-E89063D22AD6}"/>
              </a:ext>
            </a:extLst>
          </p:cNvPr>
          <p:cNvSpPr/>
          <p:nvPr/>
        </p:nvSpPr>
        <p:spPr>
          <a:xfrm>
            <a:off x="2262246" y="2526928"/>
            <a:ext cx="575540" cy="69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CA2FFC5A-F629-92B2-20E7-FB8E66C1C27E}"/>
              </a:ext>
            </a:extLst>
          </p:cNvPr>
          <p:cNvSpPr txBox="1"/>
          <p:nvPr/>
        </p:nvSpPr>
        <p:spPr>
          <a:xfrm>
            <a:off x="2226850" y="207849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이름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3FCF7DC9-B6AE-BBA2-7C6C-3039EF30FC69}"/>
              </a:ext>
            </a:extLst>
          </p:cNvPr>
          <p:cNvSpPr/>
          <p:nvPr/>
        </p:nvSpPr>
        <p:spPr>
          <a:xfrm>
            <a:off x="2262245" y="4619976"/>
            <a:ext cx="575540" cy="690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12B6019-5205-6F51-69D2-C946B87C5C0C}"/>
              </a:ext>
            </a:extLst>
          </p:cNvPr>
          <p:cNvSpPr/>
          <p:nvPr/>
        </p:nvSpPr>
        <p:spPr>
          <a:xfrm>
            <a:off x="2262246" y="3921355"/>
            <a:ext cx="575540" cy="69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6D0D9669-8204-A1F8-AAEF-BB82EBD8ADC5}"/>
              </a:ext>
            </a:extLst>
          </p:cNvPr>
          <p:cNvSpPr/>
          <p:nvPr/>
        </p:nvSpPr>
        <p:spPr>
          <a:xfrm>
            <a:off x="2262245" y="3224141"/>
            <a:ext cx="575540" cy="690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8C012CB5-BFA7-8FE4-7D95-527A37FEB508}"/>
              </a:ext>
            </a:extLst>
          </p:cNvPr>
          <p:cNvSpPr/>
          <p:nvPr/>
        </p:nvSpPr>
        <p:spPr>
          <a:xfrm>
            <a:off x="2262246" y="5302237"/>
            <a:ext cx="575540" cy="69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BAEFD6A4-59E3-188C-30C7-6823A53CC061}"/>
              </a:ext>
            </a:extLst>
          </p:cNvPr>
          <p:cNvSpPr txBox="1"/>
          <p:nvPr/>
        </p:nvSpPr>
        <p:spPr>
          <a:xfrm>
            <a:off x="2226849" y="277987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직업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B59C56A9-23FE-0B34-7556-6493C448F1C0}"/>
              </a:ext>
            </a:extLst>
          </p:cNvPr>
          <p:cNvSpPr txBox="1"/>
          <p:nvPr/>
        </p:nvSpPr>
        <p:spPr>
          <a:xfrm>
            <a:off x="2226848" y="351007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특징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E626371-E9ED-B089-28B4-1A615E9EC2C4}"/>
              </a:ext>
            </a:extLst>
          </p:cNvPr>
          <p:cNvSpPr txBox="1"/>
          <p:nvPr/>
        </p:nvSpPr>
        <p:spPr>
          <a:xfrm>
            <a:off x="2226840" y="421145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나이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ABF5196D-612E-5907-9478-F8DAB1478E4B}"/>
              </a:ext>
            </a:extLst>
          </p:cNvPr>
          <p:cNvSpPr txBox="1"/>
          <p:nvPr/>
        </p:nvSpPr>
        <p:spPr>
          <a:xfrm>
            <a:off x="2226839" y="488888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2" panose="02000300000000000000" pitchFamily="50" charset="-127"/>
                <a:ea typeface="바른바탕OTFPro 2" panose="02000300000000000000" pitchFamily="50" charset="-127"/>
              </a:rPr>
              <a:t>관심</a:t>
            </a:r>
          </a:p>
        </p:txBody>
      </p:sp>
      <p:pic>
        <p:nvPicPr>
          <p:cNvPr id="1047" name="Picture 2" descr="탕후루 ">
            <a:extLst>
              <a:ext uri="{FF2B5EF4-FFF2-40B4-BE49-F238E27FC236}">
                <a16:creationId xmlns:a16="http://schemas.microsoft.com/office/drawing/2014/main" id="{186F95B1-3A8E-4854-AC00-881103AA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2854">
            <a:off x="1707697" y="1746585"/>
            <a:ext cx="544611" cy="5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84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59C46E-E466-E626-8239-323ED3C42139}"/>
              </a:ext>
            </a:extLst>
          </p:cNvPr>
          <p:cNvSpPr txBox="1"/>
          <p:nvPr/>
        </p:nvSpPr>
        <p:spPr>
          <a:xfrm>
            <a:off x="1434170" y="1982392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1. 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대학교 반경 </a:t>
            </a:r>
            <a:r>
              <a:rPr lang="en-US" altLang="ko-KR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1km 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내에 존재하는 가게 구하기</a:t>
            </a: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E637806F-9B31-36E7-D04A-C587A9CF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0A82442-3881-DD46-831D-86E8BF5B575B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4A8415-80AE-F303-74F6-64A8A73ACA9A}"/>
              </a:ext>
            </a:extLst>
          </p:cNvPr>
          <p:cNvSpPr txBox="1"/>
          <p:nvPr/>
        </p:nvSpPr>
        <p:spPr>
          <a:xfrm>
            <a:off x="2044700" y="2547571"/>
            <a:ext cx="699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BigQuery</a:t>
            </a:r>
            <a:r>
              <a:rPr lang="ko-KR" altLang="en-US" dirty="0"/>
              <a:t> 사용 </a:t>
            </a:r>
            <a:r>
              <a:rPr lang="en-US" altLang="ko-KR" dirty="0"/>
              <a:t>: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210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만 개의 음식점 데이터와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1950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개의 학교 데이터를 </a:t>
            </a:r>
            <a:endParaRPr lang="en-US" altLang="ko-KR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	          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계속 순회하며 조인 연산 수행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43CDC6-D344-827D-F2FD-E06621C0DBDB}"/>
              </a:ext>
            </a:extLst>
          </p:cNvPr>
          <p:cNvSpPr txBox="1"/>
          <p:nvPr/>
        </p:nvSpPr>
        <p:spPr>
          <a:xfrm>
            <a:off x="2044700" y="3358971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            시간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약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10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265643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59C46E-E466-E626-8239-323ED3C42139}"/>
              </a:ext>
            </a:extLst>
          </p:cNvPr>
          <p:cNvSpPr txBox="1"/>
          <p:nvPr/>
        </p:nvSpPr>
        <p:spPr>
          <a:xfrm>
            <a:off x="1993181" y="2305902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2. 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아이템 별 </a:t>
            </a:r>
            <a:r>
              <a:rPr lang="ko-KR" altLang="en-US" sz="2000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구하기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930BA-3477-379D-5CB0-96B5C599D4EB}"/>
              </a:ext>
            </a:extLst>
          </p:cNvPr>
          <p:cNvSpPr txBox="1"/>
          <p:nvPr/>
        </p:nvSpPr>
        <p:spPr>
          <a:xfrm>
            <a:off x="2535249" y="2882840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2-1.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폐업한 가게들만 추출</a:t>
            </a: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E637806F-9B31-36E7-D04A-C587A9CF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0A82442-3881-DD46-831D-86E8BF5B575B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2D24A-3E50-9916-9B1D-AFF33A21EF6E}"/>
              </a:ext>
            </a:extLst>
          </p:cNvPr>
          <p:cNvSpPr txBox="1"/>
          <p:nvPr/>
        </p:nvSpPr>
        <p:spPr>
          <a:xfrm>
            <a:off x="2535248" y="3429000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2-2.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아이템 별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구하기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BE4E85-D07D-A48B-5EEE-0890CFC6779B}"/>
              </a:ext>
            </a:extLst>
          </p:cNvPr>
          <p:cNvSpPr txBox="1"/>
          <p:nvPr/>
        </p:nvSpPr>
        <p:spPr>
          <a:xfrm>
            <a:off x="3072681" y="397444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발생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AADA3-8EBB-49BA-9809-9BD1BC4A43B3}"/>
              </a:ext>
            </a:extLst>
          </p:cNvPr>
          <p:cNvSpPr txBox="1"/>
          <p:nvPr/>
        </p:nvSpPr>
        <p:spPr>
          <a:xfrm>
            <a:off x="3094048" y="4362543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탕후루의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경우 영업 기간이 워낙 짧아 굉장히 낮은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폐업률이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나타남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94482B5-D19F-E2FD-1F29-FD4C18560467}"/>
              </a:ext>
            </a:extLst>
          </p:cNvPr>
          <p:cNvSpPr/>
          <p:nvPr/>
        </p:nvSpPr>
        <p:spPr>
          <a:xfrm>
            <a:off x="3263900" y="4838700"/>
            <a:ext cx="330200" cy="25400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898BA5-EEE8-B3DE-C334-087A50191698}"/>
              </a:ext>
            </a:extLst>
          </p:cNvPr>
          <p:cNvSpPr txBox="1"/>
          <p:nvPr/>
        </p:nvSpPr>
        <p:spPr>
          <a:xfrm>
            <a:off x="3711408" y="4781034"/>
            <a:ext cx="591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탕후루의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짧은 영업 기간을 반영한 조정된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필요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9278D5-58FF-1CBA-FE0C-7AF3FFC825D7}"/>
              </a:ext>
            </a:extLst>
          </p:cNvPr>
          <p:cNvSpPr txBox="1"/>
          <p:nvPr/>
        </p:nvSpPr>
        <p:spPr>
          <a:xfrm>
            <a:off x="4209531" y="4005607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*</a:t>
            </a:r>
            <a:r>
              <a:rPr lang="ko-KR" altLang="en-US" sz="14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평균 </a:t>
            </a:r>
            <a:r>
              <a:rPr lang="en-US" altLang="ko-KR" sz="14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1375,  </a:t>
            </a:r>
            <a:r>
              <a:rPr lang="ko-KR" altLang="en-US" sz="1400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탕후루</a:t>
            </a:r>
            <a:r>
              <a:rPr lang="ko-KR" altLang="en-US" sz="14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</a:t>
            </a:r>
            <a:r>
              <a:rPr lang="en-US" altLang="ko-KR" sz="14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: 625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936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CD503-102A-B257-5E4F-129DC35DC730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874B1-5FE7-EB43-E5E1-6CC53E9C115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070A80-BB80-8BE6-A53F-D4A9D433D030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348BE-98FB-63B7-9ECC-8AC21D46DE9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6" name="그림 5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5308CC3-4842-6CCD-D9C9-7E2EF740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2948043-14B6-527B-C0AA-EF659A0E422C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" name="그림 8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E9B7EF81-AB3A-054B-F606-DACB9214C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10" name="그림 9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E877C431-F384-3D68-FCC4-89E459DB2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E181C-AE6A-6606-AF0B-FB1A621F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59C46E-E466-E626-8239-323ED3C42139}"/>
              </a:ext>
            </a:extLst>
          </p:cNvPr>
          <p:cNvSpPr txBox="1"/>
          <p:nvPr/>
        </p:nvSpPr>
        <p:spPr>
          <a:xfrm>
            <a:off x="1993181" y="2305902"/>
            <a:ext cx="2855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3. 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조정된 </a:t>
            </a:r>
            <a:r>
              <a:rPr lang="ko-KR" altLang="en-US" sz="2000" b="1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r>
              <a:rPr lang="ko-KR" altLang="en-US" sz="2000" b="1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구하기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930BA-3477-379D-5CB0-96B5C599D4EB}"/>
              </a:ext>
            </a:extLst>
          </p:cNvPr>
          <p:cNvSpPr txBox="1"/>
          <p:nvPr/>
        </p:nvSpPr>
        <p:spPr>
          <a:xfrm>
            <a:off x="2535249" y="2882840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3-1.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폐업한 가게들의 평균 영업 일수 추출</a:t>
            </a: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E637806F-9B31-36E7-D04A-C587A9CF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0A82442-3881-DD46-831D-86E8BF5B575B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2D24A-3E50-9916-9B1D-AFF33A21EF6E}"/>
              </a:ext>
            </a:extLst>
          </p:cNvPr>
          <p:cNvSpPr txBox="1"/>
          <p:nvPr/>
        </p:nvSpPr>
        <p:spPr>
          <a:xfrm>
            <a:off x="2535248" y="342900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3-2.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조정된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정의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AD765-E4A8-2F1E-46EE-DED9524AFBC5}"/>
                  </a:ext>
                </a:extLst>
              </p:cNvPr>
              <p:cNvSpPr txBox="1"/>
              <p:nvPr/>
            </p:nvSpPr>
            <p:spPr>
              <a:xfrm>
                <a:off x="3059407" y="3975160"/>
                <a:ext cx="8054321" cy="716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: 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바른바탕OTFPro 1" panose="02000300000000000000" pitchFamily="50" charset="-127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평균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 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영업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 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기간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ko-KR" i="1">
                              <a:latin typeface="Cambria Math" panose="02040503050406030204" pitchFamily="18" charset="0"/>
                              <a:ea typeface="바른바탕OTFPro 1" panose="02000300000000000000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  <m:t>평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  <m:t>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  <m:t>영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  <m:t>업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  <m:t>기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  <m:t>간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바른바탕OTFPro 1" panose="02000300000000000000" pitchFamily="50" charset="-127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평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 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영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업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 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기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바른바탕OTFPro 1" panose="02000300000000000000" pitchFamily="50" charset="-127"/>
                                    </a:rPr>
                                    <m:t>간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ko-KR" altLang="en-US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폐업률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 (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=</m:t>
                      </m:r>
                      <m:r>
                        <m:rPr>
                          <m:nor/>
                        </m:rPr>
                        <a:rPr lang="ko-KR" altLang="en-US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아이템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 = </m:t>
                      </m:r>
                      <m:r>
                        <m:rPr>
                          <m:nor/>
                        </m:rPr>
                        <a:rPr lang="ko-KR" altLang="en-US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모든 아이템 집합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2AD765-E4A8-2F1E-46EE-DED9524AF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07" y="3975160"/>
                <a:ext cx="8054321" cy="7164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DDB2A3C-941F-6DCD-C409-4B093D368B8C}"/>
              </a:ext>
            </a:extLst>
          </p:cNvPr>
          <p:cNvSpPr txBox="1"/>
          <p:nvPr/>
        </p:nvSpPr>
        <p:spPr>
          <a:xfrm>
            <a:off x="2535248" y="505407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3-2.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일별 조정된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구하기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FC6A97-8BA0-AFC3-5639-2DCDA1CD31C3}"/>
                  </a:ext>
                </a:extLst>
              </p:cNvPr>
              <p:cNvSpPr txBox="1"/>
              <p:nvPr/>
            </p:nvSpPr>
            <p:spPr>
              <a:xfrm>
                <a:off x="3059407" y="5587663"/>
                <a:ext cx="2991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조</m:t>
                    </m:r>
                  </m:oMath>
                </a14:m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정된 </a:t>
                </a:r>
                <a:r>
                  <a:rPr lang="ko-KR" altLang="en-US" dirty="0" err="1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폐업률</a:t>
                </a:r>
                <a:r>
                  <a:rPr lang="en-US" altLang="ko-KR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/</a:t>
                </a:r>
                <a:r>
                  <a:rPr lang="ko-KR" altLang="en-US" dirty="0">
                    <a:latin typeface="바른바탕OTFPro 1" panose="02000300000000000000" pitchFamily="50" charset="-127"/>
                    <a:ea typeface="바른바탕OTFPro 1" panose="02000300000000000000" pitchFamily="50" charset="-127"/>
                  </a:rPr>
                  <a:t>평균영업기간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FC6A97-8BA0-AFC3-5639-2DCDA1CD3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07" y="5587663"/>
                <a:ext cx="2991525" cy="369332"/>
              </a:xfrm>
              <a:prstGeom prst="rect">
                <a:avLst/>
              </a:prstGeom>
              <a:blipFill>
                <a:blip r:embed="rId11"/>
                <a:stretch>
                  <a:fillRect t="-8333" r="-1018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010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3F54F-0B7F-9E8A-1EDF-F6E3C1B971D1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EF8D04-2408-FAA6-6E45-D64BBDF0CD3C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2EF0A1-7950-8F87-FFBE-F03F845CC6A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0C7AF-A9A1-6BCF-70BC-37FC72CE32E1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17" name="그림 16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3E6F2EF7-1AD8-0633-F6E2-EBFECDC95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434E6E0-DBE5-FB24-22AF-D4AC723543ED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20" name="그림 19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AF77FC9E-419F-2426-E46C-722C21279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21" name="그림 20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C4986459-7728-A306-B6D0-62A9B6A326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9CB229C-F8AD-A10F-D83A-2BF9535F9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DF7600-B1EB-5C86-CD8E-797C00B705DD}"/>
              </a:ext>
            </a:extLst>
          </p:cNvPr>
          <p:cNvGrpSpPr/>
          <p:nvPr/>
        </p:nvGrpSpPr>
        <p:grpSpPr>
          <a:xfrm>
            <a:off x="1518564" y="1857558"/>
            <a:ext cx="8668014" cy="3846557"/>
            <a:chOff x="356738" y="1814306"/>
            <a:chExt cx="8668014" cy="3846557"/>
          </a:xfrm>
        </p:grpSpPr>
        <p:sp>
          <p:nvSpPr>
            <p:cNvPr id="581" name="Google Shape;581;p55"/>
            <p:cNvSpPr txBox="1"/>
            <p:nvPr/>
          </p:nvSpPr>
          <p:spPr>
            <a:xfrm>
              <a:off x="5181600" y="3694335"/>
              <a:ext cx="18288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endParaRPr sz="3200" b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" name="Google Shape;581;p55">
              <a:extLst>
                <a:ext uri="{FF2B5EF4-FFF2-40B4-BE49-F238E27FC236}">
                  <a16:creationId xmlns:a16="http://schemas.microsoft.com/office/drawing/2014/main" id="{D990D9BD-921C-AEE2-760B-D59950450731}"/>
                </a:ext>
              </a:extLst>
            </p:cNvPr>
            <p:cNvSpPr txBox="1"/>
            <p:nvPr/>
          </p:nvSpPr>
          <p:spPr>
            <a:xfrm>
              <a:off x="5181600" y="3694335"/>
              <a:ext cx="18288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endParaRPr sz="3200" b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aphicFrame>
          <p:nvGraphicFramePr>
            <p:cNvPr id="3" name="차트 2">
              <a:extLst>
                <a:ext uri="{FF2B5EF4-FFF2-40B4-BE49-F238E27FC236}">
                  <a16:creationId xmlns:a16="http://schemas.microsoft.com/office/drawing/2014/main" id="{1C4349BA-37EA-F1A3-CAB3-0779BB5878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60592208"/>
                </p:ext>
              </p:extLst>
            </p:nvPr>
          </p:nvGraphicFramePr>
          <p:xfrm>
            <a:off x="5439758" y="1900808"/>
            <a:ext cx="3584994" cy="37600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8E4F4DF4-A063-67EB-4BAA-BE323890D1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3854660"/>
                </p:ext>
              </p:extLst>
            </p:nvPr>
          </p:nvGraphicFramePr>
          <p:xfrm>
            <a:off x="356738" y="1814306"/>
            <a:ext cx="5028062" cy="38465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443EF818-3EE1-B81E-0563-605D2238DAFD}"/>
                </a:ext>
              </a:extLst>
            </p:cNvPr>
            <p:cNvCxnSpPr>
              <a:cxnSpLocks/>
            </p:cNvCxnSpPr>
            <p:nvPr/>
          </p:nvCxnSpPr>
          <p:spPr>
            <a:xfrm>
              <a:off x="2242457" y="3891719"/>
              <a:ext cx="129935" cy="115925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DB2E8D6-660D-FB36-A6AB-01F88C941E1A}"/>
                </a:ext>
              </a:extLst>
            </p:cNvPr>
            <p:cNvCxnSpPr>
              <a:cxnSpLocks/>
            </p:cNvCxnSpPr>
            <p:nvPr/>
          </p:nvCxnSpPr>
          <p:spPr>
            <a:xfrm>
              <a:off x="4185735" y="2869102"/>
              <a:ext cx="122479" cy="227621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BAC8C72-7A3B-8A04-F5CA-5625D99D829B}"/>
                </a:ext>
              </a:extLst>
            </p:cNvPr>
            <p:cNvCxnSpPr>
              <a:cxnSpLocks/>
            </p:cNvCxnSpPr>
            <p:nvPr/>
          </p:nvCxnSpPr>
          <p:spPr>
            <a:xfrm>
              <a:off x="6954893" y="4636774"/>
              <a:ext cx="751465" cy="1816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878A5D-7E5A-D462-650C-C5B282C01631}"/>
              </a:ext>
            </a:extLst>
          </p:cNvPr>
          <p:cNvCxnSpPr>
            <a:cxnSpLocks/>
          </p:cNvCxnSpPr>
          <p:nvPr/>
        </p:nvCxnSpPr>
        <p:spPr>
          <a:xfrm>
            <a:off x="6535868" y="1957888"/>
            <a:ext cx="10758" cy="3593058"/>
          </a:xfrm>
          <a:prstGeom prst="line">
            <a:avLst/>
          </a:prstGeom>
          <a:ln w="63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CD688D4A-16BF-CAFC-B08E-09E26C5DF5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D1512A-3D9E-4A9C-8320-97332B27AB4B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3841410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1CD4A2-7291-08C6-AC6C-4D095A1EE309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7CBF35-C958-4462-5648-F701C37EF3F0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F1D38D-2C9B-4728-C1FB-3AD9BF7714E9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4E06004-AADE-304E-FF69-E1F0EBBD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087646DA-A4E8-FF35-668C-90754F690B7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92" name="그림 91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7CC2B928-A6ED-532B-EB08-0CE632DAF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AC83026-77D6-C299-0FE7-86153008A702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5" name="그림 94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8A04A9D-6E91-E619-8FDB-CFEFE1E3C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6" name="그림 95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721B9453-C74C-C3F7-B552-5A5FE4DF2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5DC023F9-B9DC-5F83-E9C7-79060F460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442A7CD-5184-E233-7C2E-71A431C7354F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검사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39A20E-B7B9-5205-7526-BA164B60C56C}"/>
              </a:ext>
            </a:extLst>
          </p:cNvPr>
          <p:cNvGrpSpPr/>
          <p:nvPr/>
        </p:nvGrpSpPr>
        <p:grpSpPr>
          <a:xfrm>
            <a:off x="4967244" y="5324617"/>
            <a:ext cx="2438146" cy="1984197"/>
            <a:chOff x="4967244" y="5324617"/>
            <a:chExt cx="2438146" cy="1984197"/>
          </a:xfrm>
        </p:grpSpPr>
        <p:pic>
          <p:nvPicPr>
            <p:cNvPr id="8" name="Picture 2" descr="탕후루 ">
              <a:extLst>
                <a:ext uri="{FF2B5EF4-FFF2-40B4-BE49-F238E27FC236}">
                  <a16:creationId xmlns:a16="http://schemas.microsoft.com/office/drawing/2014/main" id="{7E3C809A-99F4-679B-5B9E-5AB1A88AB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7738">
              <a:off x="5165397" y="5978585"/>
              <a:ext cx="374111" cy="37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탕후루 ">
              <a:extLst>
                <a:ext uri="{FF2B5EF4-FFF2-40B4-BE49-F238E27FC236}">
                  <a16:creationId xmlns:a16="http://schemas.microsoft.com/office/drawing/2014/main" id="{F76C4561-839D-B73A-F469-7A342AA6B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40090">
              <a:off x="7024362" y="5870044"/>
              <a:ext cx="376588" cy="3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ED91EBD-70C4-AA9E-BB24-532CE2A041DA}"/>
                </a:ext>
              </a:extLst>
            </p:cNvPr>
            <p:cNvGrpSpPr/>
            <p:nvPr/>
          </p:nvGrpSpPr>
          <p:grpSpPr>
            <a:xfrm>
              <a:off x="4967244" y="5324617"/>
              <a:ext cx="2438146" cy="1984197"/>
              <a:chOff x="4967244" y="5324617"/>
              <a:chExt cx="2438146" cy="1984197"/>
            </a:xfrm>
          </p:grpSpPr>
          <p:pic>
            <p:nvPicPr>
              <p:cNvPr id="11" name="그림 10" descr="클립아트, 그림, 만화 영화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8B486261-5DCD-1C98-F5E3-07B090B9B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514" b="80676" l="10000" r="91486">
                            <a14:foregroundMark x1="65811" y1="80405" x2="65811" y2="80405"/>
                            <a14:foregroundMark x1="34459" y1="58243" x2="34459" y2="58243"/>
                            <a14:foregroundMark x1="29054" y1="46351" x2="29054" y2="46351"/>
                            <a14:foregroundMark x1="35676" y1="59730" x2="35676" y2="59730"/>
                            <a14:foregroundMark x1="32432" y1="74459" x2="32432" y2="74459"/>
                            <a14:foregroundMark x1="27162" y1="74189" x2="27162" y2="74189"/>
                            <a14:foregroundMark x1="40541" y1="80405" x2="40541" y2="80405"/>
                            <a14:foregroundMark x1="22973" y1="79865" x2="22973" y2="79865"/>
                            <a14:foregroundMark x1="31486" y1="80676" x2="31486" y2="80676"/>
                            <a14:foregroundMark x1="31486" y1="19595" x2="31486" y2="19595"/>
                            <a14:foregroundMark x1="37703" y1="18243" x2="37703" y2="18243"/>
                            <a14:foregroundMark x1="39730" y1="21351" x2="39730" y2="21351"/>
                            <a14:foregroundMark x1="37027" y1="16486" x2="37027" y2="16486"/>
                            <a14:foregroundMark x1="36216" y1="14865" x2="36216" y2="14865"/>
                            <a14:foregroundMark x1="35811" y1="13649" x2="35811" y2="13649"/>
                            <a14:foregroundMark x1="35270" y1="13514" x2="35270" y2="13514"/>
                            <a14:foregroundMark x1="35135" y1="13378" x2="35135" y2="13378"/>
                            <a14:foregroundMark x1="34865" y1="12838" x2="34865" y2="12838"/>
                            <a14:foregroundMark x1="24595" y1="16351" x2="24595" y2="16351"/>
                            <a14:foregroundMark x1="22973" y1="20000" x2="22973" y2="20000"/>
                            <a14:foregroundMark x1="22973" y1="18784" x2="22973" y2="18784"/>
                            <a14:foregroundMark x1="21081" y1="19459" x2="21081" y2="19459"/>
                            <a14:foregroundMark x1="22162" y1="18514" x2="22162" y2="18514"/>
                            <a14:foregroundMark x1="20811" y1="20946" x2="20811" y2="20946"/>
                            <a14:foregroundMark x1="20270" y1="21081" x2="20270" y2="21081"/>
                            <a14:foregroundMark x1="19865" y1="22027" x2="19865" y2="22027"/>
                            <a14:foregroundMark x1="23514" y1="24865" x2="23514" y2="24865"/>
                            <a14:foregroundMark x1="10946" y1="42838" x2="10946" y2="42838"/>
                            <a14:foregroundMark x1="67973" y1="56892" x2="67973" y2="56892"/>
                            <a14:foregroundMark x1="63514" y1="54730" x2="63514" y2="54730"/>
                            <a14:foregroundMark x1="64054" y1="63919" x2="64054" y2="63919"/>
                            <a14:foregroundMark x1="69189" y1="50811" x2="69189" y2="50811"/>
                            <a14:foregroundMark x1="63514" y1="16892" x2="63514" y2="16892"/>
                            <a14:foregroundMark x1="62568" y1="22297" x2="62568" y2="22297"/>
                            <a14:foregroundMark x1="78243" y1="17432" x2="78243" y2="17432"/>
                            <a14:foregroundMark x1="91486" y1="39459" x2="91486" y2="39459"/>
                            <a14:foregroundMark x1="53378" y1="57838" x2="53378" y2="57838"/>
                            <a14:foregroundMark x1="54189" y1="62568" x2="54189" y2="62568"/>
                            <a14:foregroundMark x1="29865" y1="50811" x2="29865" y2="50811"/>
                            <a14:foregroundMark x1="25270" y1="52838" x2="25270" y2="52838"/>
                            <a14:foregroundMark x1="82027" y1="31622" x2="82027" y2="31622"/>
                            <a14:foregroundMark x1="88514" y1="36351" x2="88514" y2="36351"/>
                            <a14:foregroundMark x1="90000" y1="37568" x2="90000" y2="37568"/>
                            <a14:foregroundMark x1="83919" y1="31351" x2="83919" y2="31351"/>
                            <a14:foregroundMark x1="83378" y1="31486" x2="83378" y2="31486"/>
                            <a14:foregroundMark x1="82973" y1="31486" x2="82973" y2="314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635" b="14286"/>
              <a:stretch/>
            </p:blipFill>
            <p:spPr>
              <a:xfrm flipH="1">
                <a:off x="6308937" y="5324617"/>
                <a:ext cx="1096453" cy="1984197"/>
              </a:xfrm>
              <a:prstGeom prst="rect">
                <a:avLst/>
              </a:prstGeom>
            </p:spPr>
          </p:pic>
          <p:pic>
            <p:nvPicPr>
              <p:cNvPr id="12" name="그림 11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3EB8B185-22F9-7C1F-83DE-5038CC180E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9"/>
              <a:stretch/>
            </p:blipFill>
            <p:spPr>
              <a:xfrm flipH="1">
                <a:off x="4967244" y="6316716"/>
                <a:ext cx="1629104" cy="915739"/>
              </a:xfrm>
              <a:prstGeom prst="rect">
                <a:avLst/>
              </a:prstGeom>
            </p:spPr>
          </p:pic>
          <p:pic>
            <p:nvPicPr>
              <p:cNvPr id="13" name="그림 12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6BE23B66-D958-1DF6-00BE-A3561D14C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501"/>
              <a:stretch/>
            </p:blipFill>
            <p:spPr>
              <a:xfrm>
                <a:off x="5325176" y="5624372"/>
                <a:ext cx="1629104" cy="692344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C9F1AA9-82D1-59E9-C349-222DA9368735}"/>
                  </a:ext>
                </a:extLst>
              </p:cNvPr>
              <p:cNvSpPr/>
              <p:nvPr/>
            </p:nvSpPr>
            <p:spPr>
              <a:xfrm>
                <a:off x="6198295" y="6253947"/>
                <a:ext cx="100132" cy="125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EB4064-CB52-DA10-B2B0-E05C720D26DC}"/>
              </a:ext>
            </a:extLst>
          </p:cNvPr>
          <p:cNvGrpSpPr/>
          <p:nvPr/>
        </p:nvGrpSpPr>
        <p:grpSpPr>
          <a:xfrm>
            <a:off x="609600" y="1734207"/>
            <a:ext cx="11109434" cy="3048000"/>
            <a:chOff x="609600" y="1734207"/>
            <a:chExt cx="11109434" cy="3048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BFADB6A-EBC2-5B1A-3EA7-840098B3D452}"/>
                </a:ext>
              </a:extLst>
            </p:cNvPr>
            <p:cNvSpPr/>
            <p:nvPr/>
          </p:nvSpPr>
          <p:spPr>
            <a:xfrm>
              <a:off x="8582701" y="3223816"/>
              <a:ext cx="721303" cy="721303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23C8497-AE5C-FCB3-75B8-5976250AE53A}"/>
                </a:ext>
              </a:extLst>
            </p:cNvPr>
            <p:cNvSpPr/>
            <p:nvPr/>
          </p:nvSpPr>
          <p:spPr>
            <a:xfrm>
              <a:off x="2663625" y="3223816"/>
              <a:ext cx="721303" cy="721303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827BCF9-39CE-FD3F-72DB-79CEB43F6B1B}"/>
                </a:ext>
              </a:extLst>
            </p:cNvPr>
            <p:cNvSpPr/>
            <p:nvPr/>
          </p:nvSpPr>
          <p:spPr>
            <a:xfrm>
              <a:off x="7555532" y="3250906"/>
              <a:ext cx="624322" cy="62432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25400">
              <a:solidFill>
                <a:schemeClr val="accent6">
                  <a:lumMod val="50000"/>
                  <a:alpha val="7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38E16E6-A462-204D-DF25-281A96EC4C87}"/>
                </a:ext>
              </a:extLst>
            </p:cNvPr>
            <p:cNvSpPr/>
            <p:nvPr/>
          </p:nvSpPr>
          <p:spPr>
            <a:xfrm>
              <a:off x="6665592" y="3348960"/>
              <a:ext cx="471013" cy="471013"/>
            </a:xfrm>
            <a:prstGeom prst="ellipse">
              <a:avLst/>
            </a:prstGeom>
            <a:noFill/>
            <a:ln w="25400">
              <a:solidFill>
                <a:schemeClr val="accent6">
                  <a:lumMod val="50000"/>
                  <a:alpha val="4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C6819E7-2238-3865-D26C-FD92B9B3C9E8}"/>
                </a:ext>
              </a:extLst>
            </p:cNvPr>
            <p:cNvSpPr/>
            <p:nvPr/>
          </p:nvSpPr>
          <p:spPr>
            <a:xfrm>
              <a:off x="5908756" y="3396800"/>
              <a:ext cx="337909" cy="337909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C8BA00F-4B79-EC5E-5FFA-37FD288E063E}"/>
                </a:ext>
              </a:extLst>
            </p:cNvPr>
            <p:cNvSpPr/>
            <p:nvPr/>
          </p:nvSpPr>
          <p:spPr>
            <a:xfrm>
              <a:off x="3885392" y="3272307"/>
              <a:ext cx="624322" cy="624322"/>
            </a:xfrm>
            <a:prstGeom prst="ellipse">
              <a:avLst/>
            </a:prstGeom>
            <a:noFill/>
            <a:ln w="25400">
              <a:solidFill>
                <a:srgbClr val="7030A0">
                  <a:alpha val="79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69D7A8E-AD03-458B-41B6-59BC9A8E8165}"/>
                </a:ext>
              </a:extLst>
            </p:cNvPr>
            <p:cNvSpPr/>
            <p:nvPr/>
          </p:nvSpPr>
          <p:spPr>
            <a:xfrm>
              <a:off x="4936358" y="3336194"/>
              <a:ext cx="471013" cy="471013"/>
            </a:xfrm>
            <a:prstGeom prst="ellipse">
              <a:avLst/>
            </a:prstGeom>
            <a:noFill/>
            <a:ln w="25400">
              <a:solidFill>
                <a:srgbClr val="7030A0">
                  <a:alpha val="4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AB5F9F-7CAF-6921-F2BE-7E257891E0FF}"/>
                </a:ext>
              </a:extLst>
            </p:cNvPr>
            <p:cNvSpPr txBox="1"/>
            <p:nvPr/>
          </p:nvSpPr>
          <p:spPr>
            <a:xfrm>
              <a:off x="1834226" y="3366213"/>
              <a:ext cx="3850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rgbClr val="7030A0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S</a:t>
              </a:r>
              <a:endParaRPr lang="ko-KR" altLang="en-US" sz="2500" dirty="0">
                <a:solidFill>
                  <a:srgbClr val="7030A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1551D0-A82F-D093-0307-9D838ED04BBB}"/>
                </a:ext>
              </a:extLst>
            </p:cNvPr>
            <p:cNvSpPr txBox="1"/>
            <p:nvPr/>
          </p:nvSpPr>
          <p:spPr>
            <a:xfrm>
              <a:off x="9627310" y="3333174"/>
              <a:ext cx="3674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accent6">
                      <a:lumMod val="5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T</a:t>
              </a:r>
              <a:endParaRPr lang="ko-KR" altLang="en-US" sz="2500" dirty="0">
                <a:solidFill>
                  <a:schemeClr val="accent6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59034-E451-B90D-A411-2CDCF657B585}"/>
                </a:ext>
              </a:extLst>
            </p:cNvPr>
            <p:cNvCxnSpPr/>
            <p:nvPr/>
          </p:nvCxnSpPr>
          <p:spPr>
            <a:xfrm>
              <a:off x="609600" y="4782207"/>
              <a:ext cx="111094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524ACEF-53CB-ECCD-2621-053C20657AF1}"/>
                </a:ext>
              </a:extLst>
            </p:cNvPr>
            <p:cNvCxnSpPr/>
            <p:nvPr/>
          </p:nvCxnSpPr>
          <p:spPr>
            <a:xfrm>
              <a:off x="609600" y="1734207"/>
              <a:ext cx="111094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C3D2855-DA15-9148-BB16-D07250A8B06F}"/>
              </a:ext>
            </a:extLst>
          </p:cNvPr>
          <p:cNvSpPr txBox="1"/>
          <p:nvPr/>
        </p:nvSpPr>
        <p:spPr>
          <a:xfrm>
            <a:off x="4027316" y="239834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새로운 장소를 여행하는 것에 흥미가 있다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729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1CD4A2-7291-08C6-AC6C-4D095A1EE309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7CBF35-C958-4462-5648-F701C37EF3F0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F1D38D-2C9B-4728-C1FB-3AD9BF7714E9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4E06004-AADE-304E-FF69-E1F0EBBD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087646DA-A4E8-FF35-668C-90754F690B77}"/>
              </a:ext>
            </a:extLst>
          </p:cNvPr>
          <p:cNvGrpSpPr/>
          <p:nvPr/>
        </p:nvGrpSpPr>
        <p:grpSpPr>
          <a:xfrm>
            <a:off x="10574424" y="870836"/>
            <a:ext cx="1110359" cy="1135924"/>
            <a:chOff x="10381235" y="1075763"/>
            <a:chExt cx="1110359" cy="1135924"/>
          </a:xfrm>
        </p:grpSpPr>
        <p:pic>
          <p:nvPicPr>
            <p:cNvPr id="92" name="그림 91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7CC2B928-A6ED-532B-EB08-0CE632DAF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AC83026-77D6-C299-0FE7-86153008A702}"/>
                </a:ext>
              </a:extLst>
            </p:cNvPr>
            <p:cNvGrpSpPr/>
            <p:nvPr/>
          </p:nvGrpSpPr>
          <p:grpSpPr>
            <a:xfrm>
              <a:off x="10831080" y="1355474"/>
              <a:ext cx="544557" cy="856213"/>
              <a:chOff x="10831080" y="1355474"/>
              <a:chExt cx="544557" cy="856213"/>
            </a:xfrm>
          </p:grpSpPr>
          <p:pic>
            <p:nvPicPr>
              <p:cNvPr id="95" name="그림 94" descr="소년, 의류, 클립아트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8A04A9D-6E91-E619-8FDB-CFEFE1E3C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466" b="80192" l="9904" r="89936">
                            <a14:foregroundMark x1="69010" y1="15815" x2="69010" y2="15815"/>
                            <a14:foregroundMark x1="59744" y1="28754" x2="59744" y2="28754"/>
                            <a14:foregroundMark x1="62620" y1="44409" x2="62620" y2="44409"/>
                            <a14:foregroundMark x1="68690" y1="58147" x2="68690" y2="58147"/>
                            <a14:foregroundMark x1="67732" y1="47125" x2="67732" y2="47125"/>
                            <a14:foregroundMark x1="72364" y1="56390" x2="72364" y2="56390"/>
                            <a14:foregroundMark x1="70447" y1="17412" x2="70447" y2="17412"/>
                            <a14:foregroundMark x1="65176" y1="80192" x2="65176" y2="80192"/>
                            <a14:foregroundMark x1="32907" y1="80192" x2="32907" y2="80192"/>
                            <a14:foregroundMark x1="59744" y1="61342" x2="59744" y2="613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417" b="13778"/>
              <a:stretch/>
            </p:blipFill>
            <p:spPr>
              <a:xfrm flipH="1">
                <a:off x="10831080" y="1355474"/>
                <a:ext cx="398378" cy="707011"/>
              </a:xfrm>
              <a:prstGeom prst="rect">
                <a:avLst/>
              </a:prstGeom>
            </p:spPr>
          </p:pic>
          <p:pic>
            <p:nvPicPr>
              <p:cNvPr id="96" name="그림 95" descr="모자, 헤드기어, 의류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721B9453-C74C-C3F7-B552-5A5FE4DF2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64189" y1="26216" x2="64189" y2="26216"/>
                            <a14:foregroundMark x1="63649" y1="18243" x2="63649" y2="18243"/>
                            <a14:foregroundMark x1="78108" y1="80405" x2="78108" y2="80405"/>
                            <a14:foregroundMark x1="70000" y1="80541" x2="70000" y2="80541"/>
                            <a14:foregroundMark x1="61216" y1="80946" x2="61216" y2="80946"/>
                            <a14:foregroundMark x1="64189" y1="78784" x2="64189" y2="78784"/>
                            <a14:foregroundMark x1="67838" y1="64459" x2="67838" y2="64459"/>
                            <a14:foregroundMark x1="57973" y1="80541" x2="57973" y2="80541"/>
                            <a14:foregroundMark x1="65676" y1="80811" x2="65676" y2="80811"/>
                            <a14:foregroundMark x1="66892" y1="81351" x2="66892" y2="81351"/>
                            <a14:foregroundMark x1="63784" y1="81351" x2="63784" y2="81351"/>
                            <a14:foregroundMark x1="50000" y1="80000" x2="50000" y2="80000"/>
                            <a14:foregroundMark x1="49054" y1="80000" x2="49054" y2="80000"/>
                            <a14:foregroundMark x1="87568" y1="80000" x2="87568" y2="80000"/>
                            <a14:foregroundMark x1="81081" y1="44459" x2="81081" y2="44459"/>
                            <a14:foregroundMark x1="73108" y1="59730" x2="73108" y2="59730"/>
                            <a14:foregroundMark x1="39189" y1="78378" x2="39189" y2="78378"/>
                            <a14:foregroundMark x1="44189" y1="80405" x2="44189" y2="80405"/>
                            <a14:foregroundMark x1="45946" y1="80000" x2="45946" y2="80000"/>
                            <a14:foregroundMark x1="20676" y1="79865" x2="20676" y2="79865"/>
                            <a14:foregroundMark x1="15811" y1="79459" x2="15811" y2="79459"/>
                            <a14:foregroundMark x1="15270" y1="79459" x2="15270" y2="79459"/>
                            <a14:foregroundMark x1="72703" y1="65270" x2="72703" y2="652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142" b="11905"/>
              <a:stretch/>
            </p:blipFill>
            <p:spPr>
              <a:xfrm>
                <a:off x="10975497" y="1504676"/>
                <a:ext cx="400140" cy="707011"/>
              </a:xfrm>
              <a:prstGeom prst="rect">
                <a:avLst/>
              </a:prstGeom>
            </p:spPr>
          </p:pic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5DC023F9-B9DC-5F83-E9C7-79060F460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442A7CD-5184-E233-7C2E-71A431C7354F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결과</a:t>
            </a:r>
            <a:endParaRPr lang="en-US" altLang="ko-KR" sz="3000" dirty="0">
              <a:solidFill>
                <a:srgbClr val="56304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39A20E-B7B9-5205-7526-BA164B60C56C}"/>
              </a:ext>
            </a:extLst>
          </p:cNvPr>
          <p:cNvGrpSpPr/>
          <p:nvPr/>
        </p:nvGrpSpPr>
        <p:grpSpPr>
          <a:xfrm>
            <a:off x="8940712" y="4461201"/>
            <a:ext cx="2438146" cy="1984197"/>
            <a:chOff x="4967244" y="5324617"/>
            <a:chExt cx="2438146" cy="1984197"/>
          </a:xfrm>
        </p:grpSpPr>
        <p:pic>
          <p:nvPicPr>
            <p:cNvPr id="8" name="Picture 2" descr="탕후루 ">
              <a:extLst>
                <a:ext uri="{FF2B5EF4-FFF2-40B4-BE49-F238E27FC236}">
                  <a16:creationId xmlns:a16="http://schemas.microsoft.com/office/drawing/2014/main" id="{7E3C809A-99F4-679B-5B9E-5AB1A88AB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7738">
              <a:off x="5165397" y="5978585"/>
              <a:ext cx="374111" cy="37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탕후루 ">
              <a:extLst>
                <a:ext uri="{FF2B5EF4-FFF2-40B4-BE49-F238E27FC236}">
                  <a16:creationId xmlns:a16="http://schemas.microsoft.com/office/drawing/2014/main" id="{F76C4561-839D-B73A-F469-7A342AA6B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40090">
              <a:off x="7024362" y="5870044"/>
              <a:ext cx="376588" cy="3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ED91EBD-70C4-AA9E-BB24-532CE2A041DA}"/>
                </a:ext>
              </a:extLst>
            </p:cNvPr>
            <p:cNvGrpSpPr/>
            <p:nvPr/>
          </p:nvGrpSpPr>
          <p:grpSpPr>
            <a:xfrm>
              <a:off x="4967244" y="5324617"/>
              <a:ext cx="2438146" cy="1984197"/>
              <a:chOff x="4967244" y="5324617"/>
              <a:chExt cx="2438146" cy="1984197"/>
            </a:xfrm>
          </p:grpSpPr>
          <p:pic>
            <p:nvPicPr>
              <p:cNvPr id="11" name="그림 10" descr="클립아트, 그림, 만화 영화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8B486261-5DCD-1C98-F5E3-07B090B9B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514" b="80676" l="10000" r="91486">
                            <a14:foregroundMark x1="65811" y1="80405" x2="65811" y2="80405"/>
                            <a14:foregroundMark x1="34459" y1="58243" x2="34459" y2="58243"/>
                            <a14:foregroundMark x1="29054" y1="46351" x2="29054" y2="46351"/>
                            <a14:foregroundMark x1="35676" y1="59730" x2="35676" y2="59730"/>
                            <a14:foregroundMark x1="32432" y1="74459" x2="32432" y2="74459"/>
                            <a14:foregroundMark x1="27162" y1="74189" x2="27162" y2="74189"/>
                            <a14:foregroundMark x1="40541" y1="80405" x2="40541" y2="80405"/>
                            <a14:foregroundMark x1="22973" y1="79865" x2="22973" y2="79865"/>
                            <a14:foregroundMark x1="31486" y1="80676" x2="31486" y2="80676"/>
                            <a14:foregroundMark x1="31486" y1="19595" x2="31486" y2="19595"/>
                            <a14:foregroundMark x1="37703" y1="18243" x2="37703" y2="18243"/>
                            <a14:foregroundMark x1="39730" y1="21351" x2="39730" y2="21351"/>
                            <a14:foregroundMark x1="37027" y1="16486" x2="37027" y2="16486"/>
                            <a14:foregroundMark x1="36216" y1="14865" x2="36216" y2="14865"/>
                            <a14:foregroundMark x1="35811" y1="13649" x2="35811" y2="13649"/>
                            <a14:foregroundMark x1="35270" y1="13514" x2="35270" y2="13514"/>
                            <a14:foregroundMark x1="35135" y1="13378" x2="35135" y2="13378"/>
                            <a14:foregroundMark x1="34865" y1="12838" x2="34865" y2="12838"/>
                            <a14:foregroundMark x1="24595" y1="16351" x2="24595" y2="16351"/>
                            <a14:foregroundMark x1="22973" y1="20000" x2="22973" y2="20000"/>
                            <a14:foregroundMark x1="22973" y1="18784" x2="22973" y2="18784"/>
                            <a14:foregroundMark x1="21081" y1="19459" x2="21081" y2="19459"/>
                            <a14:foregroundMark x1="22162" y1="18514" x2="22162" y2="18514"/>
                            <a14:foregroundMark x1="20811" y1="20946" x2="20811" y2="20946"/>
                            <a14:foregroundMark x1="20270" y1="21081" x2="20270" y2="21081"/>
                            <a14:foregroundMark x1="19865" y1="22027" x2="19865" y2="22027"/>
                            <a14:foregroundMark x1="23514" y1="24865" x2="23514" y2="24865"/>
                            <a14:foregroundMark x1="10946" y1="42838" x2="10946" y2="42838"/>
                            <a14:foregroundMark x1="67973" y1="56892" x2="67973" y2="56892"/>
                            <a14:foregroundMark x1="63514" y1="54730" x2="63514" y2="54730"/>
                            <a14:foregroundMark x1="64054" y1="63919" x2="64054" y2="63919"/>
                            <a14:foregroundMark x1="69189" y1="50811" x2="69189" y2="50811"/>
                            <a14:foregroundMark x1="63514" y1="16892" x2="63514" y2="16892"/>
                            <a14:foregroundMark x1="62568" y1="22297" x2="62568" y2="22297"/>
                            <a14:foregroundMark x1="78243" y1="17432" x2="78243" y2="17432"/>
                            <a14:foregroundMark x1="91486" y1="39459" x2="91486" y2="39459"/>
                            <a14:foregroundMark x1="53378" y1="57838" x2="53378" y2="57838"/>
                            <a14:foregroundMark x1="54189" y1="62568" x2="54189" y2="62568"/>
                            <a14:foregroundMark x1="29865" y1="50811" x2="29865" y2="50811"/>
                            <a14:foregroundMark x1="25270" y1="52838" x2="25270" y2="52838"/>
                            <a14:foregroundMark x1="82027" y1="31622" x2="82027" y2="31622"/>
                            <a14:foregroundMark x1="88514" y1="36351" x2="88514" y2="36351"/>
                            <a14:foregroundMark x1="90000" y1="37568" x2="90000" y2="37568"/>
                            <a14:foregroundMark x1="83919" y1="31351" x2="83919" y2="31351"/>
                            <a14:foregroundMark x1="83378" y1="31486" x2="83378" y2="31486"/>
                            <a14:foregroundMark x1="82973" y1="31486" x2="82973" y2="314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635" b="14286"/>
              <a:stretch/>
            </p:blipFill>
            <p:spPr>
              <a:xfrm flipH="1">
                <a:off x="6308937" y="5324617"/>
                <a:ext cx="1096453" cy="1984197"/>
              </a:xfrm>
              <a:prstGeom prst="rect">
                <a:avLst/>
              </a:prstGeom>
            </p:spPr>
          </p:pic>
          <p:pic>
            <p:nvPicPr>
              <p:cNvPr id="12" name="그림 11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3EB8B185-22F9-7C1F-83DE-5038CC180E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9"/>
              <a:stretch/>
            </p:blipFill>
            <p:spPr>
              <a:xfrm flipH="1">
                <a:off x="4967244" y="6316716"/>
                <a:ext cx="1629104" cy="915739"/>
              </a:xfrm>
              <a:prstGeom prst="rect">
                <a:avLst/>
              </a:prstGeom>
            </p:spPr>
          </p:pic>
          <p:pic>
            <p:nvPicPr>
              <p:cNvPr id="13" name="그림 12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6BE23B66-D958-1DF6-00BE-A3561D14C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501"/>
              <a:stretch/>
            </p:blipFill>
            <p:spPr>
              <a:xfrm>
                <a:off x="5325176" y="5624372"/>
                <a:ext cx="1629104" cy="692344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C9F1AA9-82D1-59E9-C349-222DA9368735}"/>
                  </a:ext>
                </a:extLst>
              </p:cNvPr>
              <p:cNvSpPr/>
              <p:nvPr/>
            </p:nvSpPr>
            <p:spPr>
              <a:xfrm>
                <a:off x="6198295" y="6253947"/>
                <a:ext cx="100132" cy="125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D759012-6C2F-0A54-6FC7-48486D3B542C}"/>
              </a:ext>
            </a:extLst>
          </p:cNvPr>
          <p:cNvSpPr txBox="1"/>
          <p:nvPr/>
        </p:nvSpPr>
        <p:spPr>
          <a:xfrm>
            <a:off x="623174" y="1653254"/>
            <a:ext cx="16548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accent6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Trendy</a:t>
            </a:r>
            <a:endParaRPr lang="ko-KR" altLang="en-US" sz="3500" dirty="0">
              <a:solidFill>
                <a:schemeClr val="accent6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AA66BAC-4499-330D-308B-ECAC5FF415D7}"/>
              </a:ext>
            </a:extLst>
          </p:cNvPr>
          <p:cNvCxnSpPr>
            <a:cxnSpLocks/>
          </p:cNvCxnSpPr>
          <p:nvPr/>
        </p:nvCxnSpPr>
        <p:spPr>
          <a:xfrm>
            <a:off x="623174" y="1857558"/>
            <a:ext cx="0" cy="885008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1758B5-A01D-803B-C187-BF296445BF52}"/>
              </a:ext>
            </a:extLst>
          </p:cNvPr>
          <p:cNvSpPr txBox="1"/>
          <p:nvPr/>
        </p:nvSpPr>
        <p:spPr>
          <a:xfrm>
            <a:off x="623174" y="2373234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흔들리지 않고 피는 꽃이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어디있으랴</a:t>
            </a:r>
            <a:endParaRPr lang="ko-KR" altLang="en-US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E94C46-B117-16ED-2591-BAF2D908A5FA}"/>
              </a:ext>
            </a:extLst>
          </p:cNvPr>
          <p:cNvSpPr txBox="1"/>
          <p:nvPr/>
        </p:nvSpPr>
        <p:spPr>
          <a:xfrm>
            <a:off x="623174" y="3194589"/>
            <a:ext cx="95317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한 번 기회가 왔을 때 자만하지 않고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,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겁먹지 않고 끊임 없이 도전한다면 더 큰 성공을 누릴 수 있다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.</a:t>
            </a:r>
          </a:p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많은 사람들에게 인기가 많으며 나를 적대하는 세력도 품을 수 있을 만큼 그릇이 크다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.</a:t>
            </a:r>
          </a:p>
          <a:p>
            <a:endParaRPr lang="en-US" altLang="ko-KR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다만 내 능력을 너무 과신하고 자만하여 스스로 정상에서 굴러 떨어질 가능성이 높다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.</a:t>
            </a:r>
          </a:p>
          <a:p>
            <a:endParaRPr lang="en-US" altLang="ko-KR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정상에 오른다면 내려오지 않기 위해 끝까지 발버둥 처보도록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!</a:t>
            </a:r>
          </a:p>
          <a:p>
            <a:endParaRPr lang="en-US" altLang="ko-KR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  <a:p>
            <a:endParaRPr lang="en-US" altLang="ko-KR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  <a:p>
            <a:endParaRPr lang="en-US" altLang="ko-KR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41C103-2C2A-5ED8-FE88-46F2D4EE520C}"/>
              </a:ext>
            </a:extLst>
          </p:cNvPr>
          <p:cNvCxnSpPr/>
          <p:nvPr/>
        </p:nvCxnSpPr>
        <p:spPr>
          <a:xfrm>
            <a:off x="623174" y="2997200"/>
            <a:ext cx="9321558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6921B6-BE77-C7D0-62B5-6DF8D3FC612D}"/>
              </a:ext>
            </a:extLst>
          </p:cNvPr>
          <p:cNvSpPr txBox="1"/>
          <p:nvPr/>
        </p:nvSpPr>
        <p:spPr>
          <a:xfrm>
            <a:off x="2596572" y="5125559"/>
            <a:ext cx="530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탕후루</a:t>
            </a:r>
            <a:r>
              <a:rPr lang="en-US" altLang="ko-KR" sz="6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6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너 </a:t>
            </a:r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</a:t>
            </a:r>
            <a:r>
              <a:rPr lang="ko-KR" altLang="en-US" sz="6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야</a:t>
            </a:r>
          </a:p>
        </p:txBody>
      </p:sp>
    </p:spTree>
    <p:extLst>
      <p:ext uri="{BB962C8B-B14F-4D97-AF65-F5344CB8AC3E}">
        <p14:creationId xmlns:p14="http://schemas.microsoft.com/office/powerpoint/2010/main" val="190634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2520DCA-1115-3AF9-9730-C3466829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17" b="13778"/>
          <a:stretch/>
        </p:blipFill>
        <p:spPr>
          <a:xfrm flipH="1">
            <a:off x="10831080" y="1355474"/>
            <a:ext cx="398378" cy="707011"/>
          </a:xfrm>
          <a:prstGeom prst="rect">
            <a:avLst/>
          </a:prstGeom>
        </p:spPr>
      </p:pic>
      <p:pic>
        <p:nvPicPr>
          <p:cNvPr id="8" name="그림 7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9F170AC-1DED-2E6A-889D-74F108141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46" b="13778"/>
          <a:stretch/>
        </p:blipFill>
        <p:spPr>
          <a:xfrm flipH="1">
            <a:off x="10381235" y="1113201"/>
            <a:ext cx="401478" cy="665009"/>
          </a:xfrm>
          <a:prstGeom prst="rect">
            <a:avLst/>
          </a:prstGeom>
        </p:spPr>
      </p:pic>
      <p:pic>
        <p:nvPicPr>
          <p:cNvPr id="9" name="그림 8" descr="모자, 헤드기어, 의류, 클립아트이(가) 표시된 사진&#10;&#10;자동 생성된 설명">
            <a:extLst>
              <a:ext uri="{FF2B5EF4-FFF2-40B4-BE49-F238E27FC236}">
                <a16:creationId xmlns:a16="http://schemas.microsoft.com/office/drawing/2014/main" id="{6646EAE1-58E8-F761-C49E-F3AD18655D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189" y1="26216" x2="64189" y2="26216"/>
                        <a14:foregroundMark x1="63649" y1="18243" x2="63649" y2="18243"/>
                        <a14:foregroundMark x1="78108" y1="80405" x2="78108" y2="80405"/>
                        <a14:foregroundMark x1="70000" y1="80541" x2="70000" y2="80541"/>
                        <a14:foregroundMark x1="61216" y1="80946" x2="61216" y2="80946"/>
                        <a14:foregroundMark x1="64189" y1="78784" x2="64189" y2="78784"/>
                        <a14:foregroundMark x1="67838" y1="64459" x2="67838" y2="64459"/>
                        <a14:foregroundMark x1="57973" y1="80541" x2="57973" y2="80541"/>
                        <a14:foregroundMark x1="65676" y1="80811" x2="65676" y2="80811"/>
                        <a14:foregroundMark x1="66892" y1="81351" x2="66892" y2="81351"/>
                        <a14:foregroundMark x1="63784" y1="81351" x2="63784" y2="81351"/>
                        <a14:foregroundMark x1="50000" y1="80000" x2="50000" y2="80000"/>
                        <a14:foregroundMark x1="49054" y1="80000" x2="49054" y2="80000"/>
                        <a14:foregroundMark x1="87568" y1="80000" x2="87568" y2="80000"/>
                        <a14:foregroundMark x1="81081" y1="44459" x2="81081" y2="44459"/>
                        <a14:foregroundMark x1="73108" y1="59730" x2="73108" y2="59730"/>
                        <a14:foregroundMark x1="39189" y1="78378" x2="39189" y2="78378"/>
                        <a14:foregroundMark x1="44189" y1="80405" x2="44189" y2="80405"/>
                        <a14:foregroundMark x1="45946" y1="80000" x2="45946" y2="80000"/>
                        <a14:foregroundMark x1="20676" y1="79865" x2="20676" y2="79865"/>
                        <a14:foregroundMark x1="15811" y1="79459" x2="15811" y2="79459"/>
                        <a14:foregroundMark x1="15270" y1="79459" x2="15270" y2="79459"/>
                        <a14:foregroundMark x1="72703" y1="65270" x2="72703" y2="6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42" b="11905"/>
          <a:stretch/>
        </p:blipFill>
        <p:spPr>
          <a:xfrm>
            <a:off x="10975497" y="1504676"/>
            <a:ext cx="400140" cy="707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C56A57-ABC7-47FF-7F8C-92B3E9E99F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07" b="81470" l="9585" r="89617">
                        <a14:foregroundMark x1="68211" y1="42812" x2="68211" y2="42812"/>
                        <a14:foregroundMark x1="71885" y1="40096" x2="71885" y2="40096"/>
                        <a14:foregroundMark x1="67412" y1="79553" x2="67412" y2="79553"/>
                        <a14:foregroundMark x1="70767" y1="23482" x2="70767" y2="23482"/>
                        <a14:foregroundMark x1="70767" y1="32428" x2="70767" y2="32428"/>
                        <a14:foregroundMark x1="66294" y1="30351" x2="66294" y2="30351"/>
                        <a14:foregroundMark x1="68690" y1="27157" x2="68690" y2="27157"/>
                        <a14:foregroundMark x1="77157" y1="26358" x2="77157" y2="26358"/>
                        <a14:foregroundMark x1="81629" y1="32428" x2="81629" y2="32428"/>
                        <a14:foregroundMark x1="71885" y1="40895" x2="71885" y2="40895"/>
                        <a14:foregroundMark x1="71565" y1="36901" x2="71565" y2="36901"/>
                        <a14:foregroundMark x1="67412" y1="42812" x2="67412" y2="42812"/>
                        <a14:foregroundMark x1="74281" y1="24760" x2="74281" y2="24760"/>
                        <a14:foregroundMark x1="75080" y1="28435" x2="75080" y2="28435"/>
                        <a14:foregroundMark x1="72684" y1="29553" x2="72684" y2="29553"/>
                        <a14:foregroundMark x1="72684" y1="28754" x2="72684" y2="28754"/>
                        <a14:foregroundMark x1="72684" y1="28754" x2="72684" y2="28754"/>
                        <a14:foregroundMark x1="72684" y1="28754" x2="72684" y2="28754"/>
                        <a14:foregroundMark x1="72684" y1="26837" x2="72684" y2="26837"/>
                        <a14:foregroundMark x1="72684" y1="26837" x2="72684" y2="26837"/>
                        <a14:foregroundMark x1="69808" y1="25879" x2="69808" y2="25879"/>
                        <a14:foregroundMark x1="71565" y1="24281" x2="71565" y2="24281"/>
                        <a14:foregroundMark x1="73482" y1="16773" x2="73482" y2="16773"/>
                        <a14:foregroundMark x1="80831" y1="22364" x2="80831" y2="22364"/>
                        <a14:foregroundMark x1="82748" y1="34824" x2="82748" y2="34824"/>
                        <a14:foregroundMark x1="68690" y1="41693" x2="68690" y2="41693"/>
                        <a14:foregroundMark x1="67891" y1="40895" x2="67891" y2="40895"/>
                        <a14:foregroundMark x1="67412" y1="79872" x2="67412" y2="79872"/>
                        <a14:foregroundMark x1="60703" y1="80671" x2="60703" y2="80671"/>
                        <a14:foregroundMark x1="78275" y1="81150" x2="78275" y2="81150"/>
                        <a14:foregroundMark x1="73962" y1="81470" x2="73962" y2="81470"/>
                        <a14:foregroundMark x1="71565" y1="56550" x2="71565" y2="56550"/>
                        <a14:foregroundMark x1="63419" y1="48562" x2="63419" y2="48562"/>
                        <a14:foregroundMark x1="77955" y1="48562" x2="77955" y2="48562"/>
                        <a14:foregroundMark x1="71086" y1="60543" x2="71086" y2="60543"/>
                        <a14:foregroundMark x1="71885" y1="60224" x2="71885" y2="60224"/>
                        <a14:foregroundMark x1="38019" y1="40415" x2="38019" y2="40415"/>
                        <a14:foregroundMark x1="31629" y1="46006" x2="31629" y2="46006"/>
                        <a14:foregroundMark x1="33706" y1="80671" x2="33706" y2="80671"/>
                        <a14:foregroundMark x1="20767" y1="80351" x2="20767" y2="80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32"/>
          <a:stretch/>
        </p:blipFill>
        <p:spPr>
          <a:xfrm>
            <a:off x="10920539" y="1075763"/>
            <a:ext cx="571055" cy="46997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A00F746-1BAF-D74A-4509-964CB2F6C347}"/>
              </a:ext>
            </a:extLst>
          </p:cNvPr>
          <p:cNvGrpSpPr/>
          <p:nvPr/>
        </p:nvGrpSpPr>
        <p:grpSpPr>
          <a:xfrm>
            <a:off x="10381235" y="1075763"/>
            <a:ext cx="1110359" cy="1135924"/>
            <a:chOff x="10381235" y="1075763"/>
            <a:chExt cx="1110359" cy="1135924"/>
          </a:xfrm>
        </p:grpSpPr>
        <p:pic>
          <p:nvPicPr>
            <p:cNvPr id="3" name="그림 2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6ADA0595-40C0-E037-B5E3-5D8A482AF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17" b="13778"/>
            <a:stretch/>
          </p:blipFill>
          <p:spPr>
            <a:xfrm flipH="1">
              <a:off x="10831080" y="1355474"/>
              <a:ext cx="398378" cy="707011"/>
            </a:xfrm>
            <a:prstGeom prst="rect">
              <a:avLst/>
            </a:prstGeom>
          </p:spPr>
        </p:pic>
        <p:pic>
          <p:nvPicPr>
            <p:cNvPr id="10" name="그림 9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6A41FFEF-0135-51D4-EEB8-69DC41401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pic>
          <p:nvPicPr>
            <p:cNvPr id="12" name="그림 11" descr="모자, 헤드기어, 의류, 클립아트이(가) 표시된 사진&#10;&#10;자동 생성된 설명">
              <a:extLst>
                <a:ext uri="{FF2B5EF4-FFF2-40B4-BE49-F238E27FC236}">
                  <a16:creationId xmlns:a16="http://schemas.microsoft.com/office/drawing/2014/main" id="{73F9633B-6BD0-8562-532B-A4D8A8D7D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4189" y1="26216" x2="64189" y2="26216"/>
                          <a14:foregroundMark x1="63649" y1="18243" x2="63649" y2="18243"/>
                          <a14:foregroundMark x1="78108" y1="80405" x2="78108" y2="80405"/>
                          <a14:foregroundMark x1="70000" y1="80541" x2="70000" y2="80541"/>
                          <a14:foregroundMark x1="61216" y1="80946" x2="61216" y2="80946"/>
                          <a14:foregroundMark x1="64189" y1="78784" x2="64189" y2="78784"/>
                          <a14:foregroundMark x1="67838" y1="64459" x2="67838" y2="64459"/>
                          <a14:foregroundMark x1="57973" y1="80541" x2="57973" y2="80541"/>
                          <a14:foregroundMark x1="65676" y1="80811" x2="65676" y2="80811"/>
                          <a14:foregroundMark x1="66892" y1="81351" x2="66892" y2="81351"/>
                          <a14:foregroundMark x1="63784" y1="81351" x2="63784" y2="81351"/>
                          <a14:foregroundMark x1="50000" y1="80000" x2="50000" y2="80000"/>
                          <a14:foregroundMark x1="49054" y1="80000" x2="49054" y2="80000"/>
                          <a14:foregroundMark x1="87568" y1="80000" x2="87568" y2="80000"/>
                          <a14:foregroundMark x1="81081" y1="44459" x2="81081" y2="44459"/>
                          <a14:foregroundMark x1="73108" y1="59730" x2="73108" y2="59730"/>
                          <a14:foregroundMark x1="39189" y1="78378" x2="39189" y2="78378"/>
                          <a14:foregroundMark x1="44189" y1="80405" x2="44189" y2="80405"/>
                          <a14:foregroundMark x1="45946" y1="80000" x2="45946" y2="80000"/>
                          <a14:foregroundMark x1="20676" y1="79865" x2="20676" y2="79865"/>
                          <a14:foregroundMark x1="15811" y1="79459" x2="15811" y2="79459"/>
                          <a14:foregroundMark x1="15270" y1="79459" x2="15270" y2="79459"/>
                          <a14:foregroundMark x1="72703" y1="65270" x2="72703" y2="652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42" b="11905"/>
            <a:stretch/>
          </p:blipFill>
          <p:spPr>
            <a:xfrm>
              <a:off x="10975497" y="1504676"/>
              <a:ext cx="400140" cy="70701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8DD36E6-0B70-2C4D-2857-B6098DC17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BCCFAC-9FCD-A261-D6BF-E9189B4597BA}"/>
              </a:ext>
            </a:extLst>
          </p:cNvPr>
          <p:cNvGrpSpPr/>
          <p:nvPr/>
        </p:nvGrpSpPr>
        <p:grpSpPr>
          <a:xfrm>
            <a:off x="1661873" y="1828679"/>
            <a:ext cx="8492102" cy="4703888"/>
            <a:chOff x="1378857" y="1156743"/>
            <a:chExt cx="9377474" cy="5492885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57706338-DEE3-1AAB-FCFB-1C51FA8CD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172" y="1310748"/>
              <a:ext cx="9123671" cy="5338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22BF147-7E73-5058-29CB-46F13D9A5DE3}"/>
                </a:ext>
              </a:extLst>
            </p:cNvPr>
            <p:cNvSpPr/>
            <p:nvPr/>
          </p:nvSpPr>
          <p:spPr>
            <a:xfrm>
              <a:off x="1378857" y="1310748"/>
              <a:ext cx="631372" cy="51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152A6BB-5214-F1FA-3DBD-545A9AC76046}"/>
                </a:ext>
              </a:extLst>
            </p:cNvPr>
            <p:cNvSpPr/>
            <p:nvPr/>
          </p:nvSpPr>
          <p:spPr>
            <a:xfrm>
              <a:off x="10124959" y="1156743"/>
              <a:ext cx="631372" cy="51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B6331F-6B0B-53CE-B775-FFABE2D81BFB}"/>
                </a:ext>
              </a:extLst>
            </p:cNvPr>
            <p:cNvSpPr/>
            <p:nvPr/>
          </p:nvSpPr>
          <p:spPr>
            <a:xfrm rot="5400000">
              <a:off x="5814740" y="-2814003"/>
              <a:ext cx="410174" cy="8410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5A8DAF-2774-E152-B3BF-B79D7200EFFB}"/>
              </a:ext>
            </a:extLst>
          </p:cNvPr>
          <p:cNvSpPr txBox="1"/>
          <p:nvPr/>
        </p:nvSpPr>
        <p:spPr>
          <a:xfrm>
            <a:off x="3462854" y="1378100"/>
            <a:ext cx="4905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이후 </a:t>
            </a: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탕후루 인허가일자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</a:t>
            </a: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트렌드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A16FE3C-A309-5EF7-3003-9210D2E08942}"/>
              </a:ext>
            </a:extLst>
          </p:cNvPr>
          <p:cNvGrpSpPr/>
          <p:nvPr/>
        </p:nvGrpSpPr>
        <p:grpSpPr>
          <a:xfrm>
            <a:off x="2386290" y="2332607"/>
            <a:ext cx="1806362" cy="794576"/>
            <a:chOff x="2349695" y="2211687"/>
            <a:chExt cx="1806362" cy="7945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F738F6-9C63-8790-7939-ED6CB9EDB25B}"/>
                </a:ext>
              </a:extLst>
            </p:cNvPr>
            <p:cNvSpPr txBox="1"/>
            <p:nvPr/>
          </p:nvSpPr>
          <p:spPr>
            <a:xfrm>
              <a:off x="2567160" y="2211687"/>
              <a:ext cx="1588897" cy="79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인허가일자 개수</a:t>
              </a:r>
              <a:endParaRPr lang="en-US" altLang="ko-KR" sz="1600" dirty="0">
                <a:latin typeface="바른바탕OTFPro 1" panose="02000300000000000000" pitchFamily="50" charset="-127"/>
                <a:ea typeface="바른바탕OTFPro 1" panose="020003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바른바탕OTFPro 1" panose="02000300000000000000" pitchFamily="50" charset="-127"/>
                  <a:ea typeface="바른바탕OTFPro 1" panose="02000300000000000000" pitchFamily="50" charset="-127"/>
                </a:rPr>
                <a:t>탕후루 트렌드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717A4BA-815E-1E52-5960-BD0953F6448F}"/>
                </a:ext>
              </a:extLst>
            </p:cNvPr>
            <p:cNvGrpSpPr/>
            <p:nvPr/>
          </p:nvGrpSpPr>
          <p:grpSpPr>
            <a:xfrm>
              <a:off x="2349695" y="2400411"/>
              <a:ext cx="217465" cy="421872"/>
              <a:chOff x="2371145" y="2411921"/>
              <a:chExt cx="217465" cy="42187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39CE78F-C1D0-72F7-A2D1-E0F511E9D94E}"/>
                  </a:ext>
                </a:extLst>
              </p:cNvPr>
              <p:cNvSpPr/>
              <p:nvPr/>
            </p:nvSpPr>
            <p:spPr>
              <a:xfrm>
                <a:off x="2423761" y="2411921"/>
                <a:ext cx="113396" cy="113396"/>
              </a:xfrm>
              <a:prstGeom prst="rect">
                <a:avLst/>
              </a:prstGeom>
              <a:solidFill>
                <a:srgbClr val="1B95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1B95A8"/>
                  </a:solidFill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95194B0-791D-80F5-93CA-0ECA57AE4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1145" y="2833793"/>
                <a:ext cx="2174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010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D89DD4-DB7C-95B0-076C-C929C1A02926}"/>
              </a:ext>
            </a:extLst>
          </p:cNvPr>
          <p:cNvGrpSpPr/>
          <p:nvPr/>
        </p:nvGrpSpPr>
        <p:grpSpPr>
          <a:xfrm>
            <a:off x="6807432" y="1690162"/>
            <a:ext cx="4271386" cy="4579875"/>
            <a:chOff x="6229363" y="1251395"/>
            <a:chExt cx="4271386" cy="4579875"/>
          </a:xfrm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9A88599-4712-98C6-9DD8-F9A2A0B04E49}"/>
                </a:ext>
              </a:extLst>
            </p:cNvPr>
            <p:cNvGrpSpPr/>
            <p:nvPr/>
          </p:nvGrpSpPr>
          <p:grpSpPr>
            <a:xfrm rot="21377125">
              <a:off x="6229363" y="1371024"/>
              <a:ext cx="3515247" cy="4231012"/>
              <a:chOff x="1707462" y="1476206"/>
              <a:chExt cx="3515247" cy="4231012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14F2FEE-9B84-A0C4-DC92-6AE73ACB9CEC}"/>
                  </a:ext>
                </a:extLst>
              </p:cNvPr>
              <p:cNvSpPr/>
              <p:nvPr/>
            </p:nvSpPr>
            <p:spPr>
              <a:xfrm>
                <a:off x="1709511" y="1476206"/>
                <a:ext cx="3513198" cy="4231012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CDD4CB-4000-C819-A786-2BBB385ECD8F}"/>
                  </a:ext>
                </a:extLst>
              </p:cNvPr>
              <p:cNvSpPr txBox="1"/>
              <p:nvPr/>
            </p:nvSpPr>
            <p:spPr>
              <a:xfrm>
                <a:off x="1748724" y="1675445"/>
                <a:ext cx="56938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생활경제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33DA56-32E6-FE71-86F7-EC69F76706B4}"/>
                  </a:ext>
                </a:extLst>
              </p:cNvPr>
              <p:cNvSpPr txBox="1"/>
              <p:nvPr/>
            </p:nvSpPr>
            <p:spPr>
              <a:xfrm>
                <a:off x="1740357" y="1899083"/>
                <a:ext cx="34511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배달음식도 </a:t>
                </a:r>
                <a:r>
                  <a:rPr lang="en-US" altLang="ko-KR" sz="1600" b="1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‘</a:t>
                </a:r>
                <a:r>
                  <a:rPr lang="ko-KR" altLang="en-US" sz="1600" b="1" dirty="0" err="1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탕후루</a:t>
                </a:r>
                <a:r>
                  <a:rPr lang="en-US" altLang="ko-KR" sz="1600" b="1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‘ </a:t>
                </a:r>
                <a:r>
                  <a:rPr lang="ko-KR" altLang="en-US" sz="1600" b="1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열풍</a:t>
                </a:r>
                <a:r>
                  <a:rPr lang="en-US" altLang="ko-KR" sz="1600" dirty="0">
                    <a:solidFill>
                      <a:srgbClr val="404040"/>
                    </a:solidFill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• • • </a:t>
                </a:r>
                <a:r>
                  <a:rPr lang="en-US" altLang="ko-KR" sz="1600" b="1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6</a:t>
                </a:r>
                <a:r>
                  <a:rPr lang="ko-KR" altLang="en-US" sz="1600" b="1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개월 만에 </a:t>
                </a:r>
                <a:r>
                  <a:rPr lang="ko-KR" altLang="en-US" sz="1600" b="1" dirty="0" err="1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검색량</a:t>
                </a:r>
                <a:r>
                  <a:rPr lang="ko-KR" altLang="en-US" sz="1600" b="1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 </a:t>
                </a:r>
                <a:r>
                  <a:rPr lang="en-US" altLang="ko-KR" sz="1600" b="1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47</a:t>
                </a:r>
                <a:r>
                  <a:rPr lang="ko-KR" altLang="en-US" sz="1600" b="1" dirty="0"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배 </a:t>
                </a:r>
                <a:endParaRPr lang="ko-KR" altLang="en-US" sz="1600" b="1" i="0" dirty="0">
                  <a:solidFill>
                    <a:srgbClr val="000000"/>
                  </a:solidFill>
                  <a:effectLst/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endParaRPr>
              </a:p>
              <a:p>
                <a:endParaRPr lang="ko-KR" altLang="en-US" sz="1600" b="1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3C971-E9CC-263A-A541-7A524415F0DE}"/>
                  </a:ext>
                </a:extLst>
              </p:cNvPr>
              <p:cNvSpPr txBox="1"/>
              <p:nvPr/>
            </p:nvSpPr>
            <p:spPr>
              <a:xfrm>
                <a:off x="1753051" y="2536052"/>
                <a:ext cx="22878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CBS</a:t>
                </a:r>
                <a:r>
                  <a:rPr lang="ko-KR" altLang="en-US" sz="800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노컷뉴스</a:t>
                </a:r>
                <a:r>
                  <a:rPr lang="ko-KR" altLang="en-US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</a:t>
                </a:r>
                <a:r>
                  <a:rPr lang="ko-KR" altLang="en-US" sz="800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황영찬</a:t>
                </a:r>
                <a:r>
                  <a:rPr lang="ko-KR" altLang="en-US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기자  </a:t>
                </a:r>
                <a:r>
                  <a:rPr lang="en-US" altLang="ko-KR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|  2023-09-13 11:19</a:t>
                </a:r>
                <a:endParaRPr lang="ko-KR" altLang="en-US" sz="8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21C8AA5-E45E-F0FD-CE6D-AC90AF33E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9958" y="2751496"/>
                <a:ext cx="311161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그림 27" descr="텍스트, 스크린샷, 원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31CB60DC-B155-CCD4-03A3-A17768D4E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197" y="2897572"/>
                <a:ext cx="3197613" cy="157126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610801-EEAF-2BF4-55A7-C92080CE01F0}"/>
                  </a:ext>
                </a:extLst>
              </p:cNvPr>
              <p:cNvSpPr txBox="1"/>
              <p:nvPr/>
            </p:nvSpPr>
            <p:spPr>
              <a:xfrm>
                <a:off x="1707462" y="4544370"/>
                <a:ext cx="3200573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SNS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에서 </a:t>
                </a:r>
                <a:r>
                  <a:rPr lang="ko-KR" altLang="en-US" sz="900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젊은층을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대상으로 큰 인기를 끌고 있는 </a:t>
                </a:r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‘</a:t>
                </a:r>
                <a:r>
                  <a:rPr lang="ko-KR" altLang="en-US" sz="900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탕후루</a:t>
                </a:r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’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가 올해 상반기 </a:t>
                </a:r>
                <a:r>
                  <a:rPr lang="ko-KR" altLang="en-US" sz="900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배달앱에서도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높은 관심을 받은 것으로 나타났다</a:t>
                </a:r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.</a:t>
                </a:r>
              </a:p>
              <a:p>
                <a:endParaRPr lang="en-US" altLang="ko-KR" sz="9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endParaRPr>
              </a:p>
              <a:p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13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일 우아한형제들의 </a:t>
                </a:r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‘</a:t>
                </a:r>
                <a:r>
                  <a:rPr lang="ko-KR" altLang="en-US" sz="900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배민트렌드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</a:t>
                </a:r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2023 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가을</a:t>
                </a:r>
                <a:r>
                  <a:rPr lang="ko-KR" altLang="en-US" sz="900" dirty="0">
                    <a:solidFill>
                      <a:srgbClr val="404040"/>
                    </a:solidFill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　</a:t>
                </a:r>
                <a:r>
                  <a:rPr lang="ko-KR" altLang="en-US" sz="900" b="0" i="0" dirty="0" err="1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겨울편</a:t>
                </a:r>
                <a:r>
                  <a:rPr lang="en-US" altLang="ko-KR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’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에 따르면</a:t>
                </a:r>
                <a:r>
                  <a:rPr lang="en-US" altLang="ko-KR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, 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지난 </a:t>
                </a:r>
                <a:r>
                  <a:rPr lang="en-US" altLang="ko-KR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7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월 배달의 민족 내 </a:t>
                </a:r>
                <a:r>
                  <a:rPr lang="ko-KR" altLang="en-US" sz="900" b="0" i="0" dirty="0" err="1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탕후루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</a:t>
                </a:r>
                <a:r>
                  <a:rPr lang="ko-KR" altLang="en-US" sz="900" b="0" i="0" dirty="0" err="1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검색량을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지난 </a:t>
                </a:r>
                <a:r>
                  <a:rPr lang="en-US" altLang="ko-KR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1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월에 비해 </a:t>
                </a:r>
                <a:r>
                  <a:rPr lang="en-US" altLang="ko-KR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47.3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배 늘어 </a:t>
                </a:r>
                <a:r>
                  <a:rPr lang="ko-KR" altLang="en-US" sz="900" b="0" i="0" dirty="0" err="1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검색량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</a:t>
                </a:r>
                <a:r>
                  <a:rPr lang="en-US" altLang="ko-KR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3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위에 등극했다</a:t>
                </a:r>
                <a:r>
                  <a:rPr lang="en-US" altLang="ko-KR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. 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연령별로는 </a:t>
                </a:r>
                <a:r>
                  <a:rPr lang="en-US" altLang="ko-KR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20</a:t>
                </a:r>
                <a:r>
                  <a:rPr lang="ko-KR" altLang="en-US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대 고객들의 검색비율이 가장 높았다</a:t>
                </a:r>
                <a:r>
                  <a:rPr lang="en-US" altLang="ko-KR" sz="900" b="0" i="0" dirty="0">
                    <a:solidFill>
                      <a:srgbClr val="404040"/>
                    </a:solidFill>
                    <a:effectLst/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.</a:t>
                </a: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166D931-8C54-5359-4366-98A0D2A0685B}"/>
                </a:ext>
              </a:extLst>
            </p:cNvPr>
            <p:cNvSpPr/>
            <p:nvPr/>
          </p:nvSpPr>
          <p:spPr>
            <a:xfrm rot="222636">
              <a:off x="6987551" y="1600258"/>
              <a:ext cx="3513198" cy="4231012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73EC547-538E-85C4-4C8F-912F8AB94FD6}"/>
                </a:ext>
              </a:extLst>
            </p:cNvPr>
            <p:cNvGrpSpPr/>
            <p:nvPr/>
          </p:nvGrpSpPr>
          <p:grpSpPr>
            <a:xfrm>
              <a:off x="6749538" y="1251395"/>
              <a:ext cx="3513198" cy="4248172"/>
              <a:chOff x="7851623" y="2092815"/>
              <a:chExt cx="3513198" cy="424817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CED5FFF-DB8E-7C03-7587-49409B5919C6}"/>
                  </a:ext>
                </a:extLst>
              </p:cNvPr>
              <p:cNvSpPr/>
              <p:nvPr/>
            </p:nvSpPr>
            <p:spPr>
              <a:xfrm>
                <a:off x="7851623" y="2092815"/>
                <a:ext cx="3513198" cy="4231012"/>
              </a:xfrm>
              <a:prstGeom prst="rect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AB29F6-2EBA-9CC1-7AFA-8271C99C47AF}"/>
                  </a:ext>
                </a:extLst>
              </p:cNvPr>
              <p:cNvSpPr txBox="1"/>
              <p:nvPr/>
            </p:nvSpPr>
            <p:spPr>
              <a:xfrm>
                <a:off x="7923766" y="2395880"/>
                <a:ext cx="32005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[</a:t>
                </a:r>
                <a:r>
                  <a:rPr lang="en-US" altLang="ko-KR" sz="1600" b="1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1</a:t>
                </a:r>
                <a:r>
                  <a:rPr lang="ko-KR" altLang="en-US" sz="1600" b="1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인</a:t>
                </a:r>
                <a:r>
                  <a:rPr lang="en-US" altLang="ko-KR" sz="1600" b="1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</a:t>
                </a:r>
                <a:r>
                  <a:rPr lang="ko-KR" altLang="en-US" sz="1600" b="1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가구 헬스케어</a:t>
                </a:r>
                <a:r>
                  <a:rPr lang="en-US" altLang="ko-KR" sz="1600" b="1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] </a:t>
                </a:r>
                <a:r>
                  <a:rPr lang="ko-KR" altLang="en-US" sz="1600" b="1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청년층 </a:t>
                </a:r>
                <a:r>
                  <a:rPr lang="ko-KR" altLang="en-US" sz="1600" b="1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탕후루</a:t>
                </a:r>
                <a:r>
                  <a:rPr lang="ko-KR" altLang="en-US" sz="1600" b="1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열풍</a:t>
                </a:r>
                <a:r>
                  <a:rPr lang="en-US" altLang="ko-KR" sz="1600" b="1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…</a:t>
                </a:r>
                <a:r>
                  <a:rPr lang="ko-KR" altLang="en-US" sz="1600" b="1" dirty="0">
                    <a:highlight>
                      <a:srgbClr val="FF0000"/>
                    </a:highlight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건강은 적신호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D9CB32-A797-8F1A-C0C3-599A58B94F82}"/>
                  </a:ext>
                </a:extLst>
              </p:cNvPr>
              <p:cNvSpPr txBox="1"/>
              <p:nvPr/>
            </p:nvSpPr>
            <p:spPr>
              <a:xfrm>
                <a:off x="7923766" y="3009137"/>
                <a:ext cx="31085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안지호 기자  </a:t>
                </a:r>
                <a:r>
                  <a:rPr lang="en-US" altLang="ko-KR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|  </a:t>
                </a:r>
                <a:r>
                  <a:rPr lang="ko-KR" altLang="en-US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입력 </a:t>
                </a:r>
                <a:r>
                  <a:rPr lang="en-US" altLang="ko-KR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2023.10.16 20:21  |  </a:t>
                </a:r>
                <a:r>
                  <a:rPr lang="ko-KR" altLang="en-US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수정 </a:t>
                </a:r>
                <a:r>
                  <a:rPr lang="en-US" altLang="ko-KR" sz="8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20.23.10.17 11:34  </a:t>
                </a:r>
                <a:endParaRPr lang="ko-KR" altLang="en-US" sz="8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6CD0356-1692-9BAE-181F-33D94555B8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2721" y="3315439"/>
                <a:ext cx="311161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그림 9" descr="시계, 사탕, 실내, 사람이(가) 표시된 사진&#10;&#10;자동 생성된 설명">
                <a:extLst>
                  <a:ext uri="{FF2B5EF4-FFF2-40B4-BE49-F238E27FC236}">
                    <a16:creationId xmlns:a16="http://schemas.microsoft.com/office/drawing/2014/main" id="{6C17AD0E-3931-8C35-6A5D-8E7694D0F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720" y="3485194"/>
                <a:ext cx="3111619" cy="143716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B31D27-3C9B-6A78-5C8B-F8E4627F1BAF}"/>
                  </a:ext>
                </a:extLst>
              </p:cNvPr>
              <p:cNvSpPr txBox="1"/>
              <p:nvPr/>
            </p:nvSpPr>
            <p:spPr>
              <a:xfrm>
                <a:off x="7923766" y="5002159"/>
                <a:ext cx="3200573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최근 청년층 사이에서 </a:t>
                </a:r>
                <a:r>
                  <a:rPr lang="ko-KR" altLang="en-US" sz="900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탕후루가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인기를 끌고 있는 가운데 과도한 당 섭취로 인한 치아 등 건강 주의보가 떴다</a:t>
                </a:r>
                <a:endParaRPr lang="en-US" altLang="ko-KR" sz="9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endParaRPr>
              </a:p>
              <a:p>
                <a:endParaRPr lang="en-US" altLang="ko-KR" sz="9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endParaRPr>
              </a:p>
              <a:p>
                <a:r>
                  <a:rPr lang="ko-KR" altLang="en-US" sz="900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탕후루는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열매나 작은 과일 등을 꼬치에 꿰어낸 뒤 녹인 설탕과 물엿을 입혀 굳히는 중국의 대표적인 길거리 음식이다</a:t>
                </a:r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. 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이는 과도한 당 섭취와 딱딱하게 굳은 설탕 조각 등으로 젊은 층의 건강을 악화시킬 수 있다는 목소리가 높아지고 있다</a:t>
                </a:r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.</a:t>
                </a:r>
              </a:p>
              <a:p>
                <a:endParaRPr lang="en-US" altLang="ko-KR" sz="900" dirty="0">
                  <a:latin typeface="예스 명조 레귤러" panose="02020503000000000000" pitchFamily="18" charset="-127"/>
                  <a:ea typeface="예스 명조 레귤러" panose="02020503000000000000" pitchFamily="18" charset="-127"/>
                </a:endParaRPr>
              </a:p>
              <a:p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16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일 </a:t>
                </a:r>
                <a:r>
                  <a:rPr lang="ko-KR" altLang="en-US" sz="900" dirty="0" err="1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대한당뇨병학회</a:t>
                </a:r>
                <a:r>
                  <a:rPr lang="en-US" altLang="ko-KR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,</a:t>
                </a:r>
                <a:r>
                  <a:rPr lang="ko-KR" altLang="en-US" sz="900" dirty="0">
                    <a:latin typeface="예스 명조 레귤러" panose="02020503000000000000" pitchFamily="18" charset="-127"/>
                    <a:ea typeface="예스 명조 레귤러" panose="02020503000000000000" pitchFamily="18" charset="-127"/>
                  </a:rPr>
                  <a:t> 건강보험심사평가원 등 만성질환자 현</a:t>
                </a: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EDAD9B-6367-BD5D-B2AA-1025A60B3534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EF62DD-4641-B568-DD92-DB3245DCB89B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914BC9-6A8F-66D8-F653-85EFB21B8C77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D8CC219-BC07-6324-64C8-8DD8E587A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6C276A-B8C4-5CDE-409C-F10B22E90B56}"/>
              </a:ext>
            </a:extLst>
          </p:cNvPr>
          <p:cNvCxnSpPr>
            <a:cxnSpLocks/>
          </p:cNvCxnSpPr>
          <p:nvPr/>
        </p:nvCxnSpPr>
        <p:spPr>
          <a:xfrm rot="16200000">
            <a:off x="1314701" y="3115319"/>
            <a:ext cx="1177158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CFCCFBD-B8FB-448B-1058-B26140E29D25}"/>
              </a:ext>
            </a:extLst>
          </p:cNvPr>
          <p:cNvCxnSpPr>
            <a:cxnSpLocks/>
          </p:cNvCxnSpPr>
          <p:nvPr/>
        </p:nvCxnSpPr>
        <p:spPr>
          <a:xfrm rot="5400000">
            <a:off x="1320597" y="4978586"/>
            <a:ext cx="1177158" cy="0"/>
          </a:xfrm>
          <a:prstGeom prst="line">
            <a:avLst/>
          </a:prstGeom>
          <a:ln w="635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C945443-F75E-0317-A835-7B51C15C8288}"/>
              </a:ext>
            </a:extLst>
          </p:cNvPr>
          <p:cNvSpPr txBox="1"/>
          <p:nvPr/>
        </p:nvSpPr>
        <p:spPr>
          <a:xfrm>
            <a:off x="2082618" y="2506803"/>
            <a:ext cx="1932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건강 악화</a:t>
            </a:r>
            <a:endParaRPr lang="ko-KR" altLang="en-US" sz="30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42A7A9-BEDB-2C03-4FA4-6BB83D7DA8B0}"/>
              </a:ext>
            </a:extLst>
          </p:cNvPr>
          <p:cNvSpPr txBox="1"/>
          <p:nvPr/>
        </p:nvSpPr>
        <p:spPr>
          <a:xfrm>
            <a:off x="2082618" y="3195382"/>
            <a:ext cx="3834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일시적인 돌풍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A3224-2DB5-D0DD-EABF-69751F491035}"/>
              </a:ext>
            </a:extLst>
          </p:cNvPr>
          <p:cNvSpPr txBox="1"/>
          <p:nvPr/>
        </p:nvSpPr>
        <p:spPr>
          <a:xfrm>
            <a:off x="2092755" y="4399529"/>
            <a:ext cx="3365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새로운 문화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10DB1-42F6-A50E-534D-9C7050E0978E}"/>
              </a:ext>
            </a:extLst>
          </p:cNvPr>
          <p:cNvSpPr txBox="1"/>
          <p:nvPr/>
        </p:nvSpPr>
        <p:spPr>
          <a:xfrm>
            <a:off x="2084655" y="5028479"/>
            <a:ext cx="43892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계속적인 성장세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4576F7F-F99B-73A8-552E-C8771AB28090}"/>
              </a:ext>
            </a:extLst>
          </p:cNvPr>
          <p:cNvCxnSpPr/>
          <p:nvPr/>
        </p:nvCxnSpPr>
        <p:spPr>
          <a:xfrm>
            <a:off x="6096000" y="2087364"/>
            <a:ext cx="0" cy="383381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5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624B1903-CF48-6615-643B-0E6464BB3386}"/>
              </a:ext>
            </a:extLst>
          </p:cNvPr>
          <p:cNvSpPr/>
          <p:nvPr/>
        </p:nvSpPr>
        <p:spPr>
          <a:xfrm>
            <a:off x="1553029" y="1739115"/>
            <a:ext cx="2249714" cy="561897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38364890-676C-23F8-F5E7-4E21715A6E39}"/>
              </a:ext>
            </a:extLst>
          </p:cNvPr>
          <p:cNvSpPr/>
          <p:nvPr/>
        </p:nvSpPr>
        <p:spPr>
          <a:xfrm>
            <a:off x="3947160" y="1722883"/>
            <a:ext cx="1166551" cy="578129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6B6527DD-5272-525B-7AE4-A13BBE9D47F3}"/>
              </a:ext>
            </a:extLst>
          </p:cNvPr>
          <p:cNvSpPr/>
          <p:nvPr/>
        </p:nvSpPr>
        <p:spPr>
          <a:xfrm>
            <a:off x="5258128" y="1739113"/>
            <a:ext cx="1490301" cy="561899"/>
          </a:xfrm>
          <a:prstGeom prst="round2Same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F0913EE1-0128-AC32-CDBE-20FD59DC8C09}"/>
              </a:ext>
            </a:extLst>
          </p:cNvPr>
          <p:cNvSpPr/>
          <p:nvPr/>
        </p:nvSpPr>
        <p:spPr>
          <a:xfrm>
            <a:off x="7012328" y="1739113"/>
            <a:ext cx="1708269" cy="561899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4659FF32-1D18-A839-9121-407B5ECDEEAA}"/>
              </a:ext>
            </a:extLst>
          </p:cNvPr>
          <p:cNvSpPr/>
          <p:nvPr/>
        </p:nvSpPr>
        <p:spPr>
          <a:xfrm>
            <a:off x="8984496" y="1739113"/>
            <a:ext cx="1446133" cy="561899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A77AE8-636F-6D19-2DAC-FF488236B92C}"/>
              </a:ext>
            </a:extLst>
          </p:cNvPr>
          <p:cNvGrpSpPr/>
          <p:nvPr/>
        </p:nvGrpSpPr>
        <p:grpSpPr>
          <a:xfrm>
            <a:off x="10506819" y="699846"/>
            <a:ext cx="1110359" cy="1135924"/>
            <a:chOff x="10381235" y="1075763"/>
            <a:chExt cx="1110359" cy="1135924"/>
          </a:xfrm>
        </p:grpSpPr>
        <p:pic>
          <p:nvPicPr>
            <p:cNvPr id="7" name="그림 6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12520DCA-1115-3AF9-9730-C34668292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17" b="13778"/>
            <a:stretch/>
          </p:blipFill>
          <p:spPr>
            <a:xfrm flipH="1">
              <a:off x="10831080" y="1355474"/>
              <a:ext cx="398378" cy="707011"/>
            </a:xfrm>
            <a:prstGeom prst="rect">
              <a:avLst/>
            </a:prstGeom>
          </p:spPr>
        </p:pic>
        <p:pic>
          <p:nvPicPr>
            <p:cNvPr id="8" name="그림 7" descr="소년, 의류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19F170AC-1DED-2E6A-889D-74F108141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66" b="80192" l="9904" r="89936">
                          <a14:foregroundMark x1="69010" y1="15815" x2="69010" y2="15815"/>
                          <a14:foregroundMark x1="59744" y1="28754" x2="59744" y2="28754"/>
                          <a14:foregroundMark x1="62620" y1="44409" x2="62620" y2="44409"/>
                          <a14:foregroundMark x1="68690" y1="58147" x2="68690" y2="58147"/>
                          <a14:foregroundMark x1="67732" y1="47125" x2="67732" y2="47125"/>
                          <a14:foregroundMark x1="72364" y1="56390" x2="72364" y2="56390"/>
                          <a14:foregroundMark x1="70447" y1="17412" x2="70447" y2="17412"/>
                          <a14:foregroundMark x1="65176" y1="80192" x2="65176" y2="80192"/>
                          <a14:foregroundMark x1="32907" y1="80192" x2="32907" y2="80192"/>
                          <a14:foregroundMark x1="59744" y1="61342" x2="59744" y2="61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6" b="13778"/>
            <a:stretch/>
          </p:blipFill>
          <p:spPr>
            <a:xfrm flipH="1">
              <a:off x="10381235" y="1113201"/>
              <a:ext cx="401478" cy="665009"/>
            </a:xfrm>
            <a:prstGeom prst="rect">
              <a:avLst/>
            </a:prstGeom>
          </p:spPr>
        </p:pic>
        <p:pic>
          <p:nvPicPr>
            <p:cNvPr id="9" name="그림 8" descr="모자, 헤드기어, 의류, 클립아트이(가) 표시된 사진&#10;&#10;자동 생성된 설명">
              <a:extLst>
                <a:ext uri="{FF2B5EF4-FFF2-40B4-BE49-F238E27FC236}">
                  <a16:creationId xmlns:a16="http://schemas.microsoft.com/office/drawing/2014/main" id="{6646EAE1-58E8-F761-C49E-F3AD18655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4189" y1="26216" x2="64189" y2="26216"/>
                          <a14:foregroundMark x1="63649" y1="18243" x2="63649" y2="18243"/>
                          <a14:foregroundMark x1="78108" y1="80405" x2="78108" y2="80405"/>
                          <a14:foregroundMark x1="70000" y1="80541" x2="70000" y2="80541"/>
                          <a14:foregroundMark x1="61216" y1="80946" x2="61216" y2="80946"/>
                          <a14:foregroundMark x1="64189" y1="78784" x2="64189" y2="78784"/>
                          <a14:foregroundMark x1="67838" y1="64459" x2="67838" y2="64459"/>
                          <a14:foregroundMark x1="57973" y1="80541" x2="57973" y2="80541"/>
                          <a14:foregroundMark x1="65676" y1="80811" x2="65676" y2="80811"/>
                          <a14:foregroundMark x1="66892" y1="81351" x2="66892" y2="81351"/>
                          <a14:foregroundMark x1="63784" y1="81351" x2="63784" y2="81351"/>
                          <a14:foregroundMark x1="50000" y1="80000" x2="50000" y2="80000"/>
                          <a14:foregroundMark x1="49054" y1="80000" x2="49054" y2="80000"/>
                          <a14:foregroundMark x1="87568" y1="80000" x2="87568" y2="80000"/>
                          <a14:foregroundMark x1="81081" y1="44459" x2="81081" y2="44459"/>
                          <a14:foregroundMark x1="73108" y1="59730" x2="73108" y2="59730"/>
                          <a14:foregroundMark x1="39189" y1="78378" x2="39189" y2="78378"/>
                          <a14:foregroundMark x1="44189" y1="80405" x2="44189" y2="80405"/>
                          <a14:foregroundMark x1="45946" y1="80000" x2="45946" y2="80000"/>
                          <a14:foregroundMark x1="20676" y1="79865" x2="20676" y2="79865"/>
                          <a14:foregroundMark x1="15811" y1="79459" x2="15811" y2="79459"/>
                          <a14:foregroundMark x1="15270" y1="79459" x2="15270" y2="79459"/>
                          <a14:foregroundMark x1="72703" y1="65270" x2="72703" y2="652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42" b="11905"/>
            <a:stretch/>
          </p:blipFill>
          <p:spPr>
            <a:xfrm>
              <a:off x="10975497" y="1504676"/>
              <a:ext cx="400140" cy="70701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C56A57-ABC7-47FF-7F8C-92B3E9E99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7" b="81470" l="9585" r="89617">
                          <a14:foregroundMark x1="68211" y1="42812" x2="68211" y2="42812"/>
                          <a14:foregroundMark x1="71885" y1="40096" x2="71885" y2="40096"/>
                          <a14:foregroundMark x1="67412" y1="79553" x2="67412" y2="79553"/>
                          <a14:foregroundMark x1="70767" y1="23482" x2="70767" y2="23482"/>
                          <a14:foregroundMark x1="70767" y1="32428" x2="70767" y2="32428"/>
                          <a14:foregroundMark x1="66294" y1="30351" x2="66294" y2="30351"/>
                          <a14:foregroundMark x1="68690" y1="27157" x2="68690" y2="27157"/>
                          <a14:foregroundMark x1="77157" y1="26358" x2="77157" y2="26358"/>
                          <a14:foregroundMark x1="81629" y1="32428" x2="81629" y2="32428"/>
                          <a14:foregroundMark x1="71885" y1="40895" x2="71885" y2="40895"/>
                          <a14:foregroundMark x1="71565" y1="36901" x2="71565" y2="36901"/>
                          <a14:foregroundMark x1="67412" y1="42812" x2="67412" y2="42812"/>
                          <a14:foregroundMark x1="74281" y1="24760" x2="74281" y2="24760"/>
                          <a14:foregroundMark x1="75080" y1="28435" x2="75080" y2="28435"/>
                          <a14:foregroundMark x1="72684" y1="29553" x2="72684" y2="29553"/>
                          <a14:foregroundMark x1="72684" y1="28754" x2="72684" y2="28754"/>
                          <a14:foregroundMark x1="72684" y1="28754" x2="72684" y2="28754"/>
                          <a14:foregroundMark x1="72684" y1="28754" x2="72684" y2="28754"/>
                          <a14:foregroundMark x1="72684" y1="26837" x2="72684" y2="26837"/>
                          <a14:foregroundMark x1="72684" y1="26837" x2="72684" y2="26837"/>
                          <a14:foregroundMark x1="69808" y1="25879" x2="69808" y2="25879"/>
                          <a14:foregroundMark x1="71565" y1="24281" x2="71565" y2="24281"/>
                          <a14:foregroundMark x1="73482" y1="16773" x2="73482" y2="16773"/>
                          <a14:foregroundMark x1="80831" y1="22364" x2="80831" y2="22364"/>
                          <a14:foregroundMark x1="82748" y1="34824" x2="82748" y2="34824"/>
                          <a14:foregroundMark x1="68690" y1="41693" x2="68690" y2="41693"/>
                          <a14:foregroundMark x1="67891" y1="40895" x2="67891" y2="40895"/>
                          <a14:foregroundMark x1="67412" y1="79872" x2="67412" y2="79872"/>
                          <a14:foregroundMark x1="60703" y1="80671" x2="60703" y2="80671"/>
                          <a14:foregroundMark x1="78275" y1="81150" x2="78275" y2="81150"/>
                          <a14:foregroundMark x1="73962" y1="81470" x2="73962" y2="81470"/>
                          <a14:foregroundMark x1="71565" y1="56550" x2="71565" y2="56550"/>
                          <a14:foregroundMark x1="63419" y1="48562" x2="63419" y2="48562"/>
                          <a14:foregroundMark x1="77955" y1="48562" x2="77955" y2="48562"/>
                          <a14:foregroundMark x1="71086" y1="60543" x2="71086" y2="60543"/>
                          <a14:foregroundMark x1="71885" y1="60224" x2="71885" y2="60224"/>
                          <a14:foregroundMark x1="38019" y1="40415" x2="38019" y2="40415"/>
                          <a14:foregroundMark x1="31629" y1="46006" x2="31629" y2="46006"/>
                          <a14:foregroundMark x1="33706" y1="80671" x2="33706" y2="80671"/>
                          <a14:foregroundMark x1="20767" y1="80351" x2="20767" y2="803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32"/>
            <a:stretch/>
          </p:blipFill>
          <p:spPr>
            <a:xfrm>
              <a:off x="10920539" y="1075763"/>
              <a:ext cx="571055" cy="469970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C83C5EB5-4AB1-539C-90D6-D762D9F9D6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75A7BC-B446-0AF8-067D-7CC546346A37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58A770-B281-9427-9CC7-45EA495A20A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74D0F9F-AA86-E123-1FDC-39290383F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24368"/>
              </p:ext>
            </p:extLst>
          </p:nvPr>
        </p:nvGraphicFramePr>
        <p:xfrm>
          <a:off x="1267878" y="1810182"/>
          <a:ext cx="9426650" cy="3724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608">
                  <a:extLst>
                    <a:ext uri="{9D8B030D-6E8A-4147-A177-3AD203B41FA5}">
                      <a16:colId xmlns:a16="http://schemas.microsoft.com/office/drawing/2014/main" val="1509104179"/>
                    </a:ext>
                  </a:extLst>
                </a:gridCol>
                <a:gridCol w="989052">
                  <a:extLst>
                    <a:ext uri="{9D8B030D-6E8A-4147-A177-3AD203B41FA5}">
                      <a16:colId xmlns:a16="http://schemas.microsoft.com/office/drawing/2014/main" val="2645252852"/>
                    </a:ext>
                  </a:extLst>
                </a:gridCol>
                <a:gridCol w="1885330">
                  <a:extLst>
                    <a:ext uri="{9D8B030D-6E8A-4147-A177-3AD203B41FA5}">
                      <a16:colId xmlns:a16="http://schemas.microsoft.com/office/drawing/2014/main" val="2043270620"/>
                    </a:ext>
                  </a:extLst>
                </a:gridCol>
                <a:gridCol w="1885330">
                  <a:extLst>
                    <a:ext uri="{9D8B030D-6E8A-4147-A177-3AD203B41FA5}">
                      <a16:colId xmlns:a16="http://schemas.microsoft.com/office/drawing/2014/main" val="1310851028"/>
                    </a:ext>
                  </a:extLst>
                </a:gridCol>
                <a:gridCol w="1885330">
                  <a:extLst>
                    <a:ext uri="{9D8B030D-6E8A-4147-A177-3AD203B41FA5}">
                      <a16:colId xmlns:a16="http://schemas.microsoft.com/office/drawing/2014/main" val="2215921733"/>
                    </a:ext>
                  </a:extLst>
                </a:gridCol>
              </a:tblGrid>
              <a:tr h="430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바른바탕OTFPro 2" panose="02000300000000000000" pitchFamily="50" charset="-127"/>
                          <a:ea typeface="바른바탕OTFPro 2" panose="02000300000000000000" pitchFamily="50" charset="-127"/>
                        </a:rPr>
                        <a:t>데이터</a:t>
                      </a:r>
                    </a:p>
                  </a:txBody>
                  <a:tcPr marL="106050" marR="106050" marT="53025" marB="530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바른바탕OTFPro 2" panose="02000300000000000000" pitchFamily="50" charset="-127"/>
                          <a:ea typeface="바른바탕OTFPro 2" panose="02000300000000000000" pitchFamily="50" charset="-127"/>
                        </a:rPr>
                        <a:t>컬럼</a:t>
                      </a:r>
                    </a:p>
                  </a:txBody>
                  <a:tcPr marL="106050" marR="106050" marT="53025" marB="530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바른바탕OTFPro 2" panose="02000300000000000000" pitchFamily="50" charset="-127"/>
                          <a:ea typeface="바른바탕OTFPro 2" panose="02000300000000000000" pitchFamily="50" charset="-127"/>
                        </a:rPr>
                        <a:t>레코드</a:t>
                      </a:r>
                    </a:p>
                  </a:txBody>
                  <a:tcPr marL="106050" marR="106050" marT="53025" marB="530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바른바탕OTFPro 2" panose="02000300000000000000" pitchFamily="50" charset="-127"/>
                          <a:ea typeface="바른바탕OTFPro 2" panose="02000300000000000000" pitchFamily="50" charset="-127"/>
                        </a:rPr>
                        <a:t>수집</a:t>
                      </a: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바른바탕OTFPro 2" panose="02000300000000000000" pitchFamily="50" charset="-127"/>
                          <a:ea typeface="바른바탕OTFPro 2" panose="02000300000000000000" pitchFamily="50" charset="-127"/>
                        </a:rPr>
                        <a:t> </a:t>
                      </a:r>
                      <a:r>
                        <a:rPr lang="ko-KR" altLang="en-US" sz="2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바른바탕OTFPro 2" panose="02000300000000000000" pitchFamily="50" charset="-127"/>
                          <a:ea typeface="바른바탕OTFPro 2" panose="02000300000000000000" pitchFamily="50" charset="-127"/>
                        </a:rPr>
                        <a:t>기간</a:t>
                      </a:r>
                    </a:p>
                  </a:txBody>
                  <a:tcPr marL="106050" marR="106050" marT="53025" marB="530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바른바탕OTFPro 2" panose="02000300000000000000" pitchFamily="50" charset="-127"/>
                          <a:ea typeface="바른바탕OTFPro 2" panose="02000300000000000000" pitchFamily="50" charset="-127"/>
                        </a:rPr>
                        <a:t>출처</a:t>
                      </a:r>
                    </a:p>
                  </a:txBody>
                  <a:tcPr marL="106050" marR="106050" marT="53025" marB="530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906191"/>
                  </a:ext>
                </a:extLst>
              </a:tr>
              <a:tr h="638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전국 일반음식점 인허가 정보</a:t>
                      </a: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48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210</a:t>
                      </a:r>
                      <a:r>
                        <a:rPr lang="ko-KR" altLang="en-US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만 </a:t>
                      </a:r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5706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~2023-10-31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LOCALDATA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9574888"/>
                  </a:ext>
                </a:extLst>
              </a:tr>
              <a:tr h="638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전국 휴게음식점 인허가 정보</a:t>
                      </a: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48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55</a:t>
                      </a:r>
                      <a:r>
                        <a:rPr lang="ko-KR" altLang="en-US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만</a:t>
                      </a: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~2023-10-31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LOCALDATA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904772"/>
                  </a:ext>
                </a:extLst>
              </a:tr>
              <a:tr h="638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3A3838"/>
                          </a:solidFill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학교</a:t>
                      </a:r>
                      <a:r>
                        <a:rPr lang="en-US" altLang="ko-KR" sz="1600" dirty="0">
                          <a:solidFill>
                            <a:srgbClr val="3A3838"/>
                          </a:solidFill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학과별 데이터셋</a:t>
                      </a:r>
                      <a:endParaRPr lang="ko-KR" altLang="en-US" sz="1400" u="none" strike="noStrike" cap="none" dirty="0">
                        <a:solidFill>
                          <a:srgbClr val="3A3838"/>
                        </a:solidFill>
                        <a:latin typeface="바른바탕OTFPro 1" panose="02000300000000000000" pitchFamily="50" charset="-127"/>
                        <a:ea typeface="바른바탕OTFPro 1" panose="02000300000000000000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134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1951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2023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교육통계서비스</a:t>
                      </a:r>
                      <a:endParaRPr lang="en-US" altLang="ko-KR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(KESS)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230085"/>
                  </a:ext>
                </a:extLst>
              </a:tr>
              <a:tr h="638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3A3838"/>
                          </a:solidFill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구글 트렌드</a:t>
                      </a:r>
                      <a:endParaRPr lang="ko-KR" altLang="en-US" sz="1400" u="none" strike="noStrike" cap="none" dirty="0">
                        <a:solidFill>
                          <a:srgbClr val="3A3838"/>
                        </a:solidFill>
                        <a:latin typeface="바른바탕OTFPro 1" panose="02000300000000000000" pitchFamily="50" charset="-127"/>
                        <a:ea typeface="바른바탕OTFPro 1" panose="02000300000000000000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-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-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-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Google Trends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7874100"/>
                  </a:ext>
                </a:extLst>
              </a:tr>
              <a:tr h="638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3A3838"/>
                          </a:solidFill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합계</a:t>
                      </a: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230</a:t>
                      </a:r>
                      <a:r>
                        <a:rPr lang="ko-KR" altLang="en-US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개</a:t>
                      </a: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265</a:t>
                      </a:r>
                      <a:r>
                        <a:rPr lang="ko-KR" altLang="en-US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만 </a:t>
                      </a:r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7657</a:t>
                      </a:r>
                      <a:r>
                        <a:rPr lang="ko-KR" altLang="en-US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개</a:t>
                      </a: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-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바탕OTFPro 1" panose="02000300000000000000" pitchFamily="50" charset="-127"/>
                          <a:ea typeface="바른바탕OTFPro 1" panose="02000300000000000000" pitchFamily="50" charset="-127"/>
                        </a:rPr>
                        <a:t>-</a:t>
                      </a:r>
                      <a:endParaRPr lang="ko-KR" altLang="en-US" sz="1600" dirty="0">
                        <a:latin typeface="바른바탕OTFPro 1" panose="02000300000000000000" pitchFamily="50" charset="-127"/>
                        <a:ea typeface="바른바탕OTFPro 1" panose="02000300000000000000" pitchFamily="50" charset="-127"/>
                      </a:endParaRPr>
                    </a:p>
                  </a:txBody>
                  <a:tcPr marL="106050" marR="106050" marT="53025" marB="530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269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84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2520DCA-1115-3AF9-9730-C3466829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17" b="13778"/>
          <a:stretch/>
        </p:blipFill>
        <p:spPr>
          <a:xfrm flipH="1">
            <a:off x="10831080" y="1355474"/>
            <a:ext cx="398378" cy="707011"/>
          </a:xfrm>
          <a:prstGeom prst="rect">
            <a:avLst/>
          </a:prstGeom>
        </p:spPr>
      </p:pic>
      <p:pic>
        <p:nvPicPr>
          <p:cNvPr id="8" name="그림 7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9F170AC-1DED-2E6A-889D-74F108141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46" b="13778"/>
          <a:stretch/>
        </p:blipFill>
        <p:spPr>
          <a:xfrm flipH="1">
            <a:off x="10381235" y="1113201"/>
            <a:ext cx="401478" cy="665009"/>
          </a:xfrm>
          <a:prstGeom prst="rect">
            <a:avLst/>
          </a:prstGeom>
        </p:spPr>
      </p:pic>
      <p:pic>
        <p:nvPicPr>
          <p:cNvPr id="9" name="그림 8" descr="모자, 헤드기어, 의류, 클립아트이(가) 표시된 사진&#10;&#10;자동 생성된 설명">
            <a:extLst>
              <a:ext uri="{FF2B5EF4-FFF2-40B4-BE49-F238E27FC236}">
                <a16:creationId xmlns:a16="http://schemas.microsoft.com/office/drawing/2014/main" id="{6646EAE1-58E8-F761-C49E-F3AD18655D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189" y1="26216" x2="64189" y2="26216"/>
                        <a14:foregroundMark x1="63649" y1="18243" x2="63649" y2="18243"/>
                        <a14:foregroundMark x1="78108" y1="80405" x2="78108" y2="80405"/>
                        <a14:foregroundMark x1="70000" y1="80541" x2="70000" y2="80541"/>
                        <a14:foregroundMark x1="61216" y1="80946" x2="61216" y2="80946"/>
                        <a14:foregroundMark x1="64189" y1="78784" x2="64189" y2="78784"/>
                        <a14:foregroundMark x1="67838" y1="64459" x2="67838" y2="64459"/>
                        <a14:foregroundMark x1="57973" y1="80541" x2="57973" y2="80541"/>
                        <a14:foregroundMark x1="65676" y1="80811" x2="65676" y2="80811"/>
                        <a14:foregroundMark x1="66892" y1="81351" x2="66892" y2="81351"/>
                        <a14:foregroundMark x1="63784" y1="81351" x2="63784" y2="81351"/>
                        <a14:foregroundMark x1="50000" y1="80000" x2="50000" y2="80000"/>
                        <a14:foregroundMark x1="49054" y1="80000" x2="49054" y2="80000"/>
                        <a14:foregroundMark x1="87568" y1="80000" x2="87568" y2="80000"/>
                        <a14:foregroundMark x1="81081" y1="44459" x2="81081" y2="44459"/>
                        <a14:foregroundMark x1="73108" y1="59730" x2="73108" y2="59730"/>
                        <a14:foregroundMark x1="39189" y1="78378" x2="39189" y2="78378"/>
                        <a14:foregroundMark x1="44189" y1="80405" x2="44189" y2="80405"/>
                        <a14:foregroundMark x1="45946" y1="80000" x2="45946" y2="80000"/>
                        <a14:foregroundMark x1="20676" y1="79865" x2="20676" y2="79865"/>
                        <a14:foregroundMark x1="15811" y1="79459" x2="15811" y2="79459"/>
                        <a14:foregroundMark x1="15270" y1="79459" x2="15270" y2="79459"/>
                        <a14:foregroundMark x1="72703" y1="65270" x2="72703" y2="6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42" b="11905"/>
          <a:stretch/>
        </p:blipFill>
        <p:spPr>
          <a:xfrm>
            <a:off x="10975497" y="1504676"/>
            <a:ext cx="400140" cy="707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C56A57-ABC7-47FF-7F8C-92B3E9E99F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07" b="81470" l="9585" r="89617">
                        <a14:foregroundMark x1="68211" y1="42812" x2="68211" y2="42812"/>
                        <a14:foregroundMark x1="71885" y1="40096" x2="71885" y2="40096"/>
                        <a14:foregroundMark x1="67412" y1="79553" x2="67412" y2="79553"/>
                        <a14:foregroundMark x1="70767" y1="23482" x2="70767" y2="23482"/>
                        <a14:foregroundMark x1="70767" y1="32428" x2="70767" y2="32428"/>
                        <a14:foregroundMark x1="66294" y1="30351" x2="66294" y2="30351"/>
                        <a14:foregroundMark x1="68690" y1="27157" x2="68690" y2="27157"/>
                        <a14:foregroundMark x1="77157" y1="26358" x2="77157" y2="26358"/>
                        <a14:foregroundMark x1="81629" y1="32428" x2="81629" y2="32428"/>
                        <a14:foregroundMark x1="71885" y1="40895" x2="71885" y2="40895"/>
                        <a14:foregroundMark x1="71565" y1="36901" x2="71565" y2="36901"/>
                        <a14:foregroundMark x1="67412" y1="42812" x2="67412" y2="42812"/>
                        <a14:foregroundMark x1="74281" y1="24760" x2="74281" y2="24760"/>
                        <a14:foregroundMark x1="75080" y1="28435" x2="75080" y2="28435"/>
                        <a14:foregroundMark x1="72684" y1="29553" x2="72684" y2="29553"/>
                        <a14:foregroundMark x1="72684" y1="28754" x2="72684" y2="28754"/>
                        <a14:foregroundMark x1="72684" y1="28754" x2="72684" y2="28754"/>
                        <a14:foregroundMark x1="72684" y1="28754" x2="72684" y2="28754"/>
                        <a14:foregroundMark x1="72684" y1="26837" x2="72684" y2="26837"/>
                        <a14:foregroundMark x1="72684" y1="26837" x2="72684" y2="26837"/>
                        <a14:foregroundMark x1="69808" y1="25879" x2="69808" y2="25879"/>
                        <a14:foregroundMark x1="71565" y1="24281" x2="71565" y2="24281"/>
                        <a14:foregroundMark x1="73482" y1="16773" x2="73482" y2="16773"/>
                        <a14:foregroundMark x1="80831" y1="22364" x2="80831" y2="22364"/>
                        <a14:foregroundMark x1="82748" y1="34824" x2="82748" y2="34824"/>
                        <a14:foregroundMark x1="68690" y1="41693" x2="68690" y2="41693"/>
                        <a14:foregroundMark x1="67891" y1="40895" x2="67891" y2="40895"/>
                        <a14:foregroundMark x1="67412" y1="79872" x2="67412" y2="79872"/>
                        <a14:foregroundMark x1="60703" y1="80671" x2="60703" y2="80671"/>
                        <a14:foregroundMark x1="78275" y1="81150" x2="78275" y2="81150"/>
                        <a14:foregroundMark x1="73962" y1="81470" x2="73962" y2="81470"/>
                        <a14:foregroundMark x1="71565" y1="56550" x2="71565" y2="56550"/>
                        <a14:foregroundMark x1="63419" y1="48562" x2="63419" y2="48562"/>
                        <a14:foregroundMark x1="77955" y1="48562" x2="77955" y2="48562"/>
                        <a14:foregroundMark x1="71086" y1="60543" x2="71086" y2="60543"/>
                        <a14:foregroundMark x1="71885" y1="60224" x2="71885" y2="60224"/>
                        <a14:foregroundMark x1="38019" y1="40415" x2="38019" y2="40415"/>
                        <a14:foregroundMark x1="31629" y1="46006" x2="31629" y2="46006"/>
                        <a14:foregroundMark x1="33706" y1="80671" x2="33706" y2="80671"/>
                        <a14:foregroundMark x1="20767" y1="80351" x2="20767" y2="80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32"/>
          <a:stretch/>
        </p:blipFill>
        <p:spPr>
          <a:xfrm>
            <a:off x="10920539" y="1075763"/>
            <a:ext cx="571055" cy="469970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93E95F2-056B-9522-590D-85BDB56EF3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B4EB23-BB07-343E-8249-F56607B47F85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용어와 지표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69DBF7-62D8-67A9-9CA6-05C115D5FD5C}"/>
              </a:ext>
            </a:extLst>
          </p:cNvPr>
          <p:cNvCxnSpPr>
            <a:cxnSpLocks/>
          </p:cNvCxnSpPr>
          <p:nvPr/>
        </p:nvCxnSpPr>
        <p:spPr>
          <a:xfrm>
            <a:off x="1389645" y="2974469"/>
            <a:ext cx="0" cy="89842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01237A-8A02-D7B9-C0FA-7E1966B8C461}"/>
              </a:ext>
            </a:extLst>
          </p:cNvPr>
          <p:cNvSpPr txBox="1"/>
          <p:nvPr/>
        </p:nvSpPr>
        <p:spPr>
          <a:xfrm>
            <a:off x="1566738" y="2974469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BOOM</a:t>
            </a:r>
            <a:endParaRPr lang="ko-KR" altLang="en-US" sz="40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CBCD0E-1AB2-15BD-BA74-39D8F6E29296}"/>
              </a:ext>
            </a:extLst>
          </p:cNvPr>
          <p:cNvSpPr txBox="1"/>
          <p:nvPr/>
        </p:nvSpPr>
        <p:spPr>
          <a:xfrm>
            <a:off x="5116361" y="3051413"/>
            <a:ext cx="2026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ko-KR" altLang="en-US" sz="3000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지속률</a:t>
            </a:r>
            <a:endParaRPr lang="ko-KR" altLang="en-US" sz="30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EC5FE-84BE-DF52-FB10-B0DC03841C22}"/>
              </a:ext>
            </a:extLst>
          </p:cNvPr>
          <p:cNvSpPr txBox="1"/>
          <p:nvPr/>
        </p:nvSpPr>
        <p:spPr>
          <a:xfrm>
            <a:off x="8780313" y="3051413"/>
            <a:ext cx="139653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폐업률</a:t>
            </a:r>
            <a:endParaRPr lang="ko-KR" altLang="en-US" sz="35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19815E-8E9E-53F0-E927-3327BBCFC96D}"/>
              </a:ext>
            </a:extLst>
          </p:cNvPr>
          <p:cNvSpPr txBox="1"/>
          <p:nvPr/>
        </p:nvSpPr>
        <p:spPr>
          <a:xfrm>
            <a:off x="1566736" y="2660862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KEYWORD 01</a:t>
            </a:r>
            <a:r>
              <a:rPr lang="ko-KR" altLang="en-US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79139-72E7-537E-EF1A-2598F3CE4D3F}"/>
              </a:ext>
            </a:extLst>
          </p:cNvPr>
          <p:cNvSpPr txBox="1"/>
          <p:nvPr/>
        </p:nvSpPr>
        <p:spPr>
          <a:xfrm>
            <a:off x="5151764" y="266086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KEYWORD 02</a:t>
            </a:r>
            <a:r>
              <a:rPr lang="ko-KR" altLang="en-US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F9E5E-BC10-2990-E90F-0BB40D9A1CEB}"/>
              </a:ext>
            </a:extLst>
          </p:cNvPr>
          <p:cNvSpPr txBox="1"/>
          <p:nvPr/>
        </p:nvSpPr>
        <p:spPr>
          <a:xfrm>
            <a:off x="8833140" y="266086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KEYWORD 03</a:t>
            </a:r>
            <a:r>
              <a:rPr lang="ko-KR" altLang="en-US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1893982-C7D9-FC4B-45A7-2764C03BE6D5}"/>
              </a:ext>
            </a:extLst>
          </p:cNvPr>
          <p:cNvCxnSpPr>
            <a:cxnSpLocks/>
          </p:cNvCxnSpPr>
          <p:nvPr/>
        </p:nvCxnSpPr>
        <p:spPr>
          <a:xfrm flipV="1">
            <a:off x="1389645" y="2974469"/>
            <a:ext cx="2009482" cy="1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70FADA-1260-D583-2D79-A25476DBCEE0}"/>
              </a:ext>
            </a:extLst>
          </p:cNvPr>
          <p:cNvCxnSpPr>
            <a:cxnSpLocks/>
          </p:cNvCxnSpPr>
          <p:nvPr/>
        </p:nvCxnSpPr>
        <p:spPr>
          <a:xfrm>
            <a:off x="5049123" y="2974469"/>
            <a:ext cx="0" cy="89842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F92305-C020-EBA5-C220-D96E93555B9C}"/>
              </a:ext>
            </a:extLst>
          </p:cNvPr>
          <p:cNvCxnSpPr>
            <a:cxnSpLocks/>
          </p:cNvCxnSpPr>
          <p:nvPr/>
        </p:nvCxnSpPr>
        <p:spPr>
          <a:xfrm flipV="1">
            <a:off x="5049123" y="2974469"/>
            <a:ext cx="2009482" cy="1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4E94DEE-B3CC-CE97-BF09-8EAFC6DB6DD0}"/>
              </a:ext>
            </a:extLst>
          </p:cNvPr>
          <p:cNvCxnSpPr>
            <a:cxnSpLocks/>
          </p:cNvCxnSpPr>
          <p:nvPr/>
        </p:nvCxnSpPr>
        <p:spPr>
          <a:xfrm>
            <a:off x="8621485" y="2974469"/>
            <a:ext cx="0" cy="89842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4468B4E-5B7D-E173-79F0-E0D787050B7F}"/>
              </a:ext>
            </a:extLst>
          </p:cNvPr>
          <p:cNvCxnSpPr>
            <a:cxnSpLocks/>
          </p:cNvCxnSpPr>
          <p:nvPr/>
        </p:nvCxnSpPr>
        <p:spPr>
          <a:xfrm flipV="1">
            <a:off x="8621485" y="2974469"/>
            <a:ext cx="2009482" cy="1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60FA5A-0793-0EE3-DC37-75BE06F3FE57}"/>
              </a:ext>
            </a:extLst>
          </p:cNvPr>
          <p:cNvGrpSpPr/>
          <p:nvPr/>
        </p:nvGrpSpPr>
        <p:grpSpPr>
          <a:xfrm>
            <a:off x="4967244" y="5324617"/>
            <a:ext cx="2438146" cy="1984197"/>
            <a:chOff x="4967244" y="5324617"/>
            <a:chExt cx="2438146" cy="1984197"/>
          </a:xfrm>
        </p:grpSpPr>
        <p:pic>
          <p:nvPicPr>
            <p:cNvPr id="16" name="Picture 2" descr="탕후루 ">
              <a:extLst>
                <a:ext uri="{FF2B5EF4-FFF2-40B4-BE49-F238E27FC236}">
                  <a16:creationId xmlns:a16="http://schemas.microsoft.com/office/drawing/2014/main" id="{B2047913-96AF-0E4C-220E-CC1EBDB24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7738">
              <a:off x="5165397" y="5978585"/>
              <a:ext cx="374111" cy="37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탕후루 ">
              <a:extLst>
                <a:ext uri="{FF2B5EF4-FFF2-40B4-BE49-F238E27FC236}">
                  <a16:creationId xmlns:a16="http://schemas.microsoft.com/office/drawing/2014/main" id="{3AD21C21-9CDC-3B4E-5299-38C908A36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40090">
              <a:off x="7024362" y="5870044"/>
              <a:ext cx="376588" cy="3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9C5EFE-CABA-14EC-5DB0-36EF3D49A290}"/>
                </a:ext>
              </a:extLst>
            </p:cNvPr>
            <p:cNvGrpSpPr/>
            <p:nvPr/>
          </p:nvGrpSpPr>
          <p:grpSpPr>
            <a:xfrm>
              <a:off x="4967244" y="5324617"/>
              <a:ext cx="2438146" cy="1984197"/>
              <a:chOff x="4967244" y="5324617"/>
              <a:chExt cx="2438146" cy="1984197"/>
            </a:xfrm>
          </p:grpSpPr>
          <p:pic>
            <p:nvPicPr>
              <p:cNvPr id="27" name="그림 26" descr="클립아트, 그림, 만화 영화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97D30545-47B8-E6AB-8D04-007816161D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514" b="80676" l="10000" r="91486">
                            <a14:foregroundMark x1="65811" y1="80405" x2="65811" y2="80405"/>
                            <a14:foregroundMark x1="34459" y1="58243" x2="34459" y2="58243"/>
                            <a14:foregroundMark x1="29054" y1="46351" x2="29054" y2="46351"/>
                            <a14:foregroundMark x1="35676" y1="59730" x2="35676" y2="59730"/>
                            <a14:foregroundMark x1="32432" y1="74459" x2="32432" y2="74459"/>
                            <a14:foregroundMark x1="27162" y1="74189" x2="27162" y2="74189"/>
                            <a14:foregroundMark x1="40541" y1="80405" x2="40541" y2="80405"/>
                            <a14:foregroundMark x1="22973" y1="79865" x2="22973" y2="79865"/>
                            <a14:foregroundMark x1="31486" y1="80676" x2="31486" y2="80676"/>
                            <a14:foregroundMark x1="31486" y1="19595" x2="31486" y2="19595"/>
                            <a14:foregroundMark x1="37703" y1="18243" x2="37703" y2="18243"/>
                            <a14:foregroundMark x1="39730" y1="21351" x2="39730" y2="21351"/>
                            <a14:foregroundMark x1="37027" y1="16486" x2="37027" y2="16486"/>
                            <a14:foregroundMark x1="36216" y1="14865" x2="36216" y2="14865"/>
                            <a14:foregroundMark x1="35811" y1="13649" x2="35811" y2="13649"/>
                            <a14:foregroundMark x1="35270" y1="13514" x2="35270" y2="13514"/>
                            <a14:foregroundMark x1="35135" y1="13378" x2="35135" y2="13378"/>
                            <a14:foregroundMark x1="34865" y1="12838" x2="34865" y2="12838"/>
                            <a14:foregroundMark x1="24595" y1="16351" x2="24595" y2="16351"/>
                            <a14:foregroundMark x1="22973" y1="20000" x2="22973" y2="20000"/>
                            <a14:foregroundMark x1="22973" y1="18784" x2="22973" y2="18784"/>
                            <a14:foregroundMark x1="21081" y1="19459" x2="21081" y2="19459"/>
                            <a14:foregroundMark x1="22162" y1="18514" x2="22162" y2="18514"/>
                            <a14:foregroundMark x1="20811" y1="20946" x2="20811" y2="20946"/>
                            <a14:foregroundMark x1="20270" y1="21081" x2="20270" y2="21081"/>
                            <a14:foregroundMark x1="19865" y1="22027" x2="19865" y2="22027"/>
                            <a14:foregroundMark x1="23514" y1="24865" x2="23514" y2="24865"/>
                            <a14:foregroundMark x1="10946" y1="42838" x2="10946" y2="42838"/>
                            <a14:foregroundMark x1="67973" y1="56892" x2="67973" y2="56892"/>
                            <a14:foregroundMark x1="63514" y1="54730" x2="63514" y2="54730"/>
                            <a14:foregroundMark x1="64054" y1="63919" x2="64054" y2="63919"/>
                            <a14:foregroundMark x1="69189" y1="50811" x2="69189" y2="50811"/>
                            <a14:foregroundMark x1="63514" y1="16892" x2="63514" y2="16892"/>
                            <a14:foregroundMark x1="62568" y1="22297" x2="62568" y2="22297"/>
                            <a14:foregroundMark x1="78243" y1="17432" x2="78243" y2="17432"/>
                            <a14:foregroundMark x1="91486" y1="39459" x2="91486" y2="39459"/>
                            <a14:foregroundMark x1="53378" y1="57838" x2="53378" y2="57838"/>
                            <a14:foregroundMark x1="54189" y1="62568" x2="54189" y2="62568"/>
                            <a14:foregroundMark x1="29865" y1="50811" x2="29865" y2="50811"/>
                            <a14:foregroundMark x1="25270" y1="52838" x2="25270" y2="52838"/>
                            <a14:foregroundMark x1="82027" y1="31622" x2="82027" y2="31622"/>
                            <a14:foregroundMark x1="88514" y1="36351" x2="88514" y2="36351"/>
                            <a14:foregroundMark x1="90000" y1="37568" x2="90000" y2="37568"/>
                            <a14:foregroundMark x1="83919" y1="31351" x2="83919" y2="31351"/>
                            <a14:foregroundMark x1="83378" y1="31486" x2="83378" y2="31486"/>
                            <a14:foregroundMark x1="82973" y1="31486" x2="82973" y2="314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635" b="14286"/>
              <a:stretch/>
            </p:blipFill>
            <p:spPr>
              <a:xfrm flipH="1">
                <a:off x="6308937" y="5324617"/>
                <a:ext cx="1096453" cy="1984197"/>
              </a:xfrm>
              <a:prstGeom prst="rect">
                <a:avLst/>
              </a:prstGeom>
            </p:spPr>
          </p:pic>
          <p:pic>
            <p:nvPicPr>
              <p:cNvPr id="32" name="그림 31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D2FA537E-AE75-3EA1-8F07-B3DBCAEF9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789"/>
              <a:stretch/>
            </p:blipFill>
            <p:spPr>
              <a:xfrm flipH="1">
                <a:off x="4967244" y="6316716"/>
                <a:ext cx="1629104" cy="915739"/>
              </a:xfrm>
              <a:prstGeom prst="rect">
                <a:avLst/>
              </a:prstGeom>
            </p:spPr>
          </p:pic>
          <p:pic>
            <p:nvPicPr>
              <p:cNvPr id="33" name="그림 32" descr="만화 영화, 헤드기어이(가) 표시된 사진&#10;&#10;자동 생성된 설명">
                <a:extLst>
                  <a:ext uri="{FF2B5EF4-FFF2-40B4-BE49-F238E27FC236}">
                    <a16:creationId xmlns:a16="http://schemas.microsoft.com/office/drawing/2014/main" id="{9D857C0D-F4CD-4F06-D9E7-E35016271B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488" b="95522" l="9453" r="89801">
                            <a14:foregroundMark x1="43035" y1="8706" x2="43035" y2="8706"/>
                            <a14:foregroundMark x1="44279" y1="4975" x2="44279" y2="4975"/>
                            <a14:foregroundMark x1="46269" y1="2488" x2="46269" y2="2488"/>
                            <a14:foregroundMark x1="46269" y1="2488" x2="46269" y2="2488"/>
                            <a14:foregroundMark x1="46766" y1="89801" x2="46766" y2="89801"/>
                            <a14:foregroundMark x1="48259" y1="94776" x2="48259" y2="94776"/>
                            <a14:foregroundMark x1="35572" y1="94776" x2="35572" y2="94776"/>
                            <a14:foregroundMark x1="32587" y1="95522" x2="32587" y2="955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501"/>
              <a:stretch/>
            </p:blipFill>
            <p:spPr>
              <a:xfrm>
                <a:off x="5325176" y="5624372"/>
                <a:ext cx="1629104" cy="692344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E368B18-0AE2-C98A-78BB-39B36EA5F160}"/>
                  </a:ext>
                </a:extLst>
              </p:cNvPr>
              <p:cNvSpPr/>
              <p:nvPr/>
            </p:nvSpPr>
            <p:spPr>
              <a:xfrm>
                <a:off x="6198295" y="6253947"/>
                <a:ext cx="100132" cy="125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253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2520DCA-1115-3AF9-9730-C3466829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17" b="13778"/>
          <a:stretch/>
        </p:blipFill>
        <p:spPr>
          <a:xfrm flipH="1">
            <a:off x="10831080" y="1355474"/>
            <a:ext cx="398378" cy="707011"/>
          </a:xfrm>
          <a:prstGeom prst="rect">
            <a:avLst/>
          </a:prstGeom>
        </p:spPr>
      </p:pic>
      <p:pic>
        <p:nvPicPr>
          <p:cNvPr id="8" name="그림 7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9F170AC-1DED-2E6A-889D-74F108141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46" b="13778"/>
          <a:stretch/>
        </p:blipFill>
        <p:spPr>
          <a:xfrm flipH="1">
            <a:off x="10381235" y="1113201"/>
            <a:ext cx="401478" cy="665009"/>
          </a:xfrm>
          <a:prstGeom prst="rect">
            <a:avLst/>
          </a:prstGeom>
        </p:spPr>
      </p:pic>
      <p:pic>
        <p:nvPicPr>
          <p:cNvPr id="9" name="그림 8" descr="모자, 헤드기어, 의류, 클립아트이(가) 표시된 사진&#10;&#10;자동 생성된 설명">
            <a:extLst>
              <a:ext uri="{FF2B5EF4-FFF2-40B4-BE49-F238E27FC236}">
                <a16:creationId xmlns:a16="http://schemas.microsoft.com/office/drawing/2014/main" id="{6646EAE1-58E8-F761-C49E-F3AD18655D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189" y1="26216" x2="64189" y2="26216"/>
                        <a14:foregroundMark x1="63649" y1="18243" x2="63649" y2="18243"/>
                        <a14:foregroundMark x1="78108" y1="80405" x2="78108" y2="80405"/>
                        <a14:foregroundMark x1="70000" y1="80541" x2="70000" y2="80541"/>
                        <a14:foregroundMark x1="61216" y1="80946" x2="61216" y2="80946"/>
                        <a14:foregroundMark x1="64189" y1="78784" x2="64189" y2="78784"/>
                        <a14:foregroundMark x1="67838" y1="64459" x2="67838" y2="64459"/>
                        <a14:foregroundMark x1="57973" y1="80541" x2="57973" y2="80541"/>
                        <a14:foregroundMark x1="65676" y1="80811" x2="65676" y2="80811"/>
                        <a14:foregroundMark x1="66892" y1="81351" x2="66892" y2="81351"/>
                        <a14:foregroundMark x1="63784" y1="81351" x2="63784" y2="81351"/>
                        <a14:foregroundMark x1="50000" y1="80000" x2="50000" y2="80000"/>
                        <a14:foregroundMark x1="49054" y1="80000" x2="49054" y2="80000"/>
                        <a14:foregroundMark x1="87568" y1="80000" x2="87568" y2="80000"/>
                        <a14:foregroundMark x1="81081" y1="44459" x2="81081" y2="44459"/>
                        <a14:foregroundMark x1="73108" y1="59730" x2="73108" y2="59730"/>
                        <a14:foregroundMark x1="39189" y1="78378" x2="39189" y2="78378"/>
                        <a14:foregroundMark x1="44189" y1="80405" x2="44189" y2="80405"/>
                        <a14:foregroundMark x1="45946" y1="80000" x2="45946" y2="80000"/>
                        <a14:foregroundMark x1="20676" y1="79865" x2="20676" y2="79865"/>
                        <a14:foregroundMark x1="15811" y1="79459" x2="15811" y2="79459"/>
                        <a14:foregroundMark x1="15270" y1="79459" x2="15270" y2="79459"/>
                        <a14:foregroundMark x1="72703" y1="65270" x2="72703" y2="6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42" b="11905"/>
          <a:stretch/>
        </p:blipFill>
        <p:spPr>
          <a:xfrm>
            <a:off x="10975497" y="1504676"/>
            <a:ext cx="400140" cy="707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C56A57-ABC7-47FF-7F8C-92B3E9E99F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07" b="81470" l="9585" r="89617">
                        <a14:foregroundMark x1="68211" y1="42812" x2="68211" y2="42812"/>
                        <a14:foregroundMark x1="71885" y1="40096" x2="71885" y2="40096"/>
                        <a14:foregroundMark x1="67412" y1="79553" x2="67412" y2="79553"/>
                        <a14:foregroundMark x1="70767" y1="23482" x2="70767" y2="23482"/>
                        <a14:foregroundMark x1="70767" y1="32428" x2="70767" y2="32428"/>
                        <a14:foregroundMark x1="66294" y1="30351" x2="66294" y2="30351"/>
                        <a14:foregroundMark x1="68690" y1="27157" x2="68690" y2="27157"/>
                        <a14:foregroundMark x1="77157" y1="26358" x2="77157" y2="26358"/>
                        <a14:foregroundMark x1="81629" y1="32428" x2="81629" y2="32428"/>
                        <a14:foregroundMark x1="71885" y1="40895" x2="71885" y2="40895"/>
                        <a14:foregroundMark x1="71565" y1="36901" x2="71565" y2="36901"/>
                        <a14:foregroundMark x1="67412" y1="42812" x2="67412" y2="42812"/>
                        <a14:foregroundMark x1="74281" y1="24760" x2="74281" y2="24760"/>
                        <a14:foregroundMark x1="75080" y1="28435" x2="75080" y2="28435"/>
                        <a14:foregroundMark x1="72684" y1="29553" x2="72684" y2="29553"/>
                        <a14:foregroundMark x1="72684" y1="28754" x2="72684" y2="28754"/>
                        <a14:foregroundMark x1="72684" y1="28754" x2="72684" y2="28754"/>
                        <a14:foregroundMark x1="72684" y1="28754" x2="72684" y2="28754"/>
                        <a14:foregroundMark x1="72684" y1="26837" x2="72684" y2="26837"/>
                        <a14:foregroundMark x1="72684" y1="26837" x2="72684" y2="26837"/>
                        <a14:foregroundMark x1="69808" y1="25879" x2="69808" y2="25879"/>
                        <a14:foregroundMark x1="71565" y1="24281" x2="71565" y2="24281"/>
                        <a14:foregroundMark x1="73482" y1="16773" x2="73482" y2="16773"/>
                        <a14:foregroundMark x1="80831" y1="22364" x2="80831" y2="22364"/>
                        <a14:foregroundMark x1="82748" y1="34824" x2="82748" y2="34824"/>
                        <a14:foregroundMark x1="68690" y1="41693" x2="68690" y2="41693"/>
                        <a14:foregroundMark x1="67891" y1="40895" x2="67891" y2="40895"/>
                        <a14:foregroundMark x1="67412" y1="79872" x2="67412" y2="79872"/>
                        <a14:foregroundMark x1="60703" y1="80671" x2="60703" y2="80671"/>
                        <a14:foregroundMark x1="78275" y1="81150" x2="78275" y2="81150"/>
                        <a14:foregroundMark x1="73962" y1="81470" x2="73962" y2="81470"/>
                        <a14:foregroundMark x1="71565" y1="56550" x2="71565" y2="56550"/>
                        <a14:foregroundMark x1="63419" y1="48562" x2="63419" y2="48562"/>
                        <a14:foregroundMark x1="77955" y1="48562" x2="77955" y2="48562"/>
                        <a14:foregroundMark x1="71086" y1="60543" x2="71086" y2="60543"/>
                        <a14:foregroundMark x1="71885" y1="60224" x2="71885" y2="60224"/>
                        <a14:foregroundMark x1="38019" y1="40415" x2="38019" y2="40415"/>
                        <a14:foregroundMark x1="31629" y1="46006" x2="31629" y2="46006"/>
                        <a14:foregroundMark x1="33706" y1="80671" x2="33706" y2="80671"/>
                        <a14:foregroundMark x1="20767" y1="80351" x2="20767" y2="80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32"/>
          <a:stretch/>
        </p:blipFill>
        <p:spPr>
          <a:xfrm>
            <a:off x="10920539" y="1075763"/>
            <a:ext cx="571055" cy="469970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D1E75094-E907-8FB0-EE68-67C8FD9CE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231070-12FF-D3DD-CEF9-9F6B1A8D1EE4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용어와 지표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7CB8E-4FCA-7F16-5AEF-43F8DB280285}"/>
              </a:ext>
            </a:extLst>
          </p:cNvPr>
          <p:cNvSpPr txBox="1"/>
          <p:nvPr/>
        </p:nvSpPr>
        <p:spPr>
          <a:xfrm>
            <a:off x="1539436" y="1760267"/>
            <a:ext cx="1277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BOOM</a:t>
            </a:r>
            <a:endParaRPr lang="ko-KR" altLang="en-US" sz="30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2688B-EE28-2BBB-35D7-125D1495BAF6}"/>
              </a:ext>
            </a:extLst>
          </p:cNvPr>
          <p:cNvSpPr txBox="1"/>
          <p:nvPr/>
        </p:nvSpPr>
        <p:spPr>
          <a:xfrm>
            <a:off x="7092726" y="3153165"/>
            <a:ext cx="16882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폭발적인 성장 시점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AD8787-EAC4-2648-9D62-564D30B9DF37}"/>
              </a:ext>
            </a:extLst>
          </p:cNvPr>
          <p:cNvSpPr txBox="1"/>
          <p:nvPr/>
        </p:nvSpPr>
        <p:spPr>
          <a:xfrm>
            <a:off x="7092726" y="3628022"/>
            <a:ext cx="33201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구글 트렌드의 고점과 인허가 일자 수의 </a:t>
            </a:r>
            <a:endParaRPr lang="en-US" altLang="ko-KR" sz="15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  <a:p>
            <a:r>
              <a:rPr lang="ko-KR" altLang="en-US" sz="15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고점이 함께 존재하는 시점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DC3964-8566-80FE-385B-CEFF15B271A1}"/>
              </a:ext>
            </a:extLst>
          </p:cNvPr>
          <p:cNvCxnSpPr>
            <a:cxnSpLocks/>
          </p:cNvCxnSpPr>
          <p:nvPr/>
        </p:nvCxnSpPr>
        <p:spPr>
          <a:xfrm>
            <a:off x="1480470" y="1798056"/>
            <a:ext cx="0" cy="518534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확인란 선택됨 윤곽선">
            <a:extLst>
              <a:ext uri="{FF2B5EF4-FFF2-40B4-BE49-F238E27FC236}">
                <a16:creationId xmlns:a16="http://schemas.microsoft.com/office/drawing/2014/main" id="{A07AA256-8C23-689D-239D-D7A6775540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73391" y="3083916"/>
            <a:ext cx="461665" cy="461665"/>
          </a:xfrm>
          <a:prstGeom prst="rect">
            <a:avLst/>
          </a:prstGeom>
        </p:spPr>
      </p:pic>
      <p:pic>
        <p:nvPicPr>
          <p:cNvPr id="20" name="그래픽 19" descr="확인란 선택됨 윤곽선">
            <a:extLst>
              <a:ext uri="{FF2B5EF4-FFF2-40B4-BE49-F238E27FC236}">
                <a16:creationId xmlns:a16="http://schemas.microsoft.com/office/drawing/2014/main" id="{EEE2DB1F-89DC-E4AC-E179-AFE0888FE6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2881" y="3674188"/>
            <a:ext cx="461665" cy="4616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8DF1DB-E17D-09F9-25AF-8CE34ABA70FA}"/>
              </a:ext>
            </a:extLst>
          </p:cNvPr>
          <p:cNvSpPr txBox="1"/>
          <p:nvPr/>
        </p:nvSpPr>
        <p:spPr>
          <a:xfrm>
            <a:off x="7092726" y="4333713"/>
            <a:ext cx="3589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시점이 두 개일 경우 첫 번 째 시점으로 선택</a:t>
            </a:r>
          </a:p>
        </p:txBody>
      </p:sp>
      <p:pic>
        <p:nvPicPr>
          <p:cNvPr id="26" name="그래픽 25" descr="확인란 선택됨 윤곽선">
            <a:extLst>
              <a:ext uri="{FF2B5EF4-FFF2-40B4-BE49-F238E27FC236}">
                <a16:creationId xmlns:a16="http://schemas.microsoft.com/office/drawing/2014/main" id="{046599D4-80F5-00D0-C1FB-F050A442B7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2881" y="4264464"/>
            <a:ext cx="461665" cy="4616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F03A426-1ECD-EFF4-41CE-DC1A849AF51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774" r="1250"/>
          <a:stretch/>
        </p:blipFill>
        <p:spPr>
          <a:xfrm>
            <a:off x="511064" y="2728686"/>
            <a:ext cx="5999265" cy="3904342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14F051-5F78-AA20-F102-D173EFF3625D}"/>
              </a:ext>
            </a:extLst>
          </p:cNvPr>
          <p:cNvCxnSpPr/>
          <p:nvPr/>
        </p:nvCxnSpPr>
        <p:spPr>
          <a:xfrm flipV="1">
            <a:off x="4720245" y="3535810"/>
            <a:ext cx="851338" cy="51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84C7AD-45B4-7053-60E8-A18D468F8353}"/>
              </a:ext>
            </a:extLst>
          </p:cNvPr>
          <p:cNvSpPr txBox="1"/>
          <p:nvPr/>
        </p:nvSpPr>
        <p:spPr>
          <a:xfrm>
            <a:off x="4150364" y="4054151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C0066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BOOM</a:t>
            </a:r>
            <a:endParaRPr lang="ko-KR" altLang="en-US" dirty="0">
              <a:solidFill>
                <a:srgbClr val="CC0066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69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CDF349-FA06-3DC8-7F9D-CBBAD6756B22}"/>
              </a:ext>
            </a:extLst>
          </p:cNvPr>
          <p:cNvSpPr/>
          <p:nvPr/>
        </p:nvSpPr>
        <p:spPr>
          <a:xfrm>
            <a:off x="-286461" y="19050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42A11-1EF9-19E7-DC7C-DC4F6F2C6583}"/>
              </a:ext>
            </a:extLst>
          </p:cNvPr>
          <p:cNvSpPr/>
          <p:nvPr/>
        </p:nvSpPr>
        <p:spPr>
          <a:xfrm>
            <a:off x="9944732" y="19051"/>
            <a:ext cx="2466109" cy="10744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E22E1-9F80-7B6D-A357-83ACA141D654}"/>
              </a:ext>
            </a:extLst>
          </p:cNvPr>
          <p:cNvSpPr/>
          <p:nvPr/>
        </p:nvSpPr>
        <p:spPr>
          <a:xfrm>
            <a:off x="2163664" y="19050"/>
            <a:ext cx="7848688" cy="1074459"/>
          </a:xfrm>
          <a:prstGeom prst="rect">
            <a:avLst/>
          </a:prstGeom>
          <a:solidFill>
            <a:srgbClr val="FFFA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2520DCA-1115-3AF9-9730-C3466829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17" b="13778"/>
          <a:stretch/>
        </p:blipFill>
        <p:spPr>
          <a:xfrm flipH="1">
            <a:off x="10831080" y="1355474"/>
            <a:ext cx="398378" cy="707011"/>
          </a:xfrm>
          <a:prstGeom prst="rect">
            <a:avLst/>
          </a:prstGeom>
        </p:spPr>
      </p:pic>
      <p:pic>
        <p:nvPicPr>
          <p:cNvPr id="8" name="그림 7" descr="소년, 의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9F170AC-1DED-2E6A-889D-74F108141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6" b="80192" l="9904" r="89936">
                        <a14:foregroundMark x1="69010" y1="15815" x2="69010" y2="15815"/>
                        <a14:foregroundMark x1="59744" y1="28754" x2="59744" y2="28754"/>
                        <a14:foregroundMark x1="62620" y1="44409" x2="62620" y2="44409"/>
                        <a14:foregroundMark x1="68690" y1="58147" x2="68690" y2="58147"/>
                        <a14:foregroundMark x1="67732" y1="47125" x2="67732" y2="47125"/>
                        <a14:foregroundMark x1="72364" y1="56390" x2="72364" y2="56390"/>
                        <a14:foregroundMark x1="70447" y1="17412" x2="70447" y2="17412"/>
                        <a14:foregroundMark x1="65176" y1="80192" x2="65176" y2="80192"/>
                        <a14:foregroundMark x1="32907" y1="80192" x2="32907" y2="80192"/>
                        <a14:foregroundMark x1="59744" y1="61342" x2="59744" y2="61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46" b="13778"/>
          <a:stretch/>
        </p:blipFill>
        <p:spPr>
          <a:xfrm flipH="1">
            <a:off x="10381235" y="1113201"/>
            <a:ext cx="401478" cy="665009"/>
          </a:xfrm>
          <a:prstGeom prst="rect">
            <a:avLst/>
          </a:prstGeom>
        </p:spPr>
      </p:pic>
      <p:pic>
        <p:nvPicPr>
          <p:cNvPr id="9" name="그림 8" descr="모자, 헤드기어, 의류, 클립아트이(가) 표시된 사진&#10;&#10;자동 생성된 설명">
            <a:extLst>
              <a:ext uri="{FF2B5EF4-FFF2-40B4-BE49-F238E27FC236}">
                <a16:creationId xmlns:a16="http://schemas.microsoft.com/office/drawing/2014/main" id="{6646EAE1-58E8-F761-C49E-F3AD18655D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189" y1="26216" x2="64189" y2="26216"/>
                        <a14:foregroundMark x1="63649" y1="18243" x2="63649" y2="18243"/>
                        <a14:foregroundMark x1="78108" y1="80405" x2="78108" y2="80405"/>
                        <a14:foregroundMark x1="70000" y1="80541" x2="70000" y2="80541"/>
                        <a14:foregroundMark x1="61216" y1="80946" x2="61216" y2="80946"/>
                        <a14:foregroundMark x1="64189" y1="78784" x2="64189" y2="78784"/>
                        <a14:foregroundMark x1="67838" y1="64459" x2="67838" y2="64459"/>
                        <a14:foregroundMark x1="57973" y1="80541" x2="57973" y2="80541"/>
                        <a14:foregroundMark x1="65676" y1="80811" x2="65676" y2="80811"/>
                        <a14:foregroundMark x1="66892" y1="81351" x2="66892" y2="81351"/>
                        <a14:foregroundMark x1="63784" y1="81351" x2="63784" y2="81351"/>
                        <a14:foregroundMark x1="50000" y1="80000" x2="50000" y2="80000"/>
                        <a14:foregroundMark x1="49054" y1="80000" x2="49054" y2="80000"/>
                        <a14:foregroundMark x1="87568" y1="80000" x2="87568" y2="80000"/>
                        <a14:foregroundMark x1="81081" y1="44459" x2="81081" y2="44459"/>
                        <a14:foregroundMark x1="73108" y1="59730" x2="73108" y2="59730"/>
                        <a14:foregroundMark x1="39189" y1="78378" x2="39189" y2="78378"/>
                        <a14:foregroundMark x1="44189" y1="80405" x2="44189" y2="80405"/>
                        <a14:foregroundMark x1="45946" y1="80000" x2="45946" y2="80000"/>
                        <a14:foregroundMark x1="20676" y1="79865" x2="20676" y2="79865"/>
                        <a14:foregroundMark x1="15811" y1="79459" x2="15811" y2="79459"/>
                        <a14:foregroundMark x1="15270" y1="79459" x2="15270" y2="79459"/>
                        <a14:foregroundMark x1="72703" y1="65270" x2="72703" y2="6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42" b="11905"/>
          <a:stretch/>
        </p:blipFill>
        <p:spPr>
          <a:xfrm>
            <a:off x="10975497" y="1504676"/>
            <a:ext cx="400140" cy="707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C56A57-ABC7-47FF-7F8C-92B3E9E99F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07" b="81470" l="9585" r="89617">
                        <a14:foregroundMark x1="68211" y1="42812" x2="68211" y2="42812"/>
                        <a14:foregroundMark x1="71885" y1="40096" x2="71885" y2="40096"/>
                        <a14:foregroundMark x1="67412" y1="79553" x2="67412" y2="79553"/>
                        <a14:foregroundMark x1="70767" y1="23482" x2="70767" y2="23482"/>
                        <a14:foregroundMark x1="70767" y1="32428" x2="70767" y2="32428"/>
                        <a14:foregroundMark x1="66294" y1="30351" x2="66294" y2="30351"/>
                        <a14:foregroundMark x1="68690" y1="27157" x2="68690" y2="27157"/>
                        <a14:foregroundMark x1="77157" y1="26358" x2="77157" y2="26358"/>
                        <a14:foregroundMark x1="81629" y1="32428" x2="81629" y2="32428"/>
                        <a14:foregroundMark x1="71885" y1="40895" x2="71885" y2="40895"/>
                        <a14:foregroundMark x1="71565" y1="36901" x2="71565" y2="36901"/>
                        <a14:foregroundMark x1="67412" y1="42812" x2="67412" y2="42812"/>
                        <a14:foregroundMark x1="74281" y1="24760" x2="74281" y2="24760"/>
                        <a14:foregroundMark x1="75080" y1="28435" x2="75080" y2="28435"/>
                        <a14:foregroundMark x1="72684" y1="29553" x2="72684" y2="29553"/>
                        <a14:foregroundMark x1="72684" y1="28754" x2="72684" y2="28754"/>
                        <a14:foregroundMark x1="72684" y1="28754" x2="72684" y2="28754"/>
                        <a14:foregroundMark x1="72684" y1="28754" x2="72684" y2="28754"/>
                        <a14:foregroundMark x1="72684" y1="26837" x2="72684" y2="26837"/>
                        <a14:foregroundMark x1="72684" y1="26837" x2="72684" y2="26837"/>
                        <a14:foregroundMark x1="69808" y1="25879" x2="69808" y2="25879"/>
                        <a14:foregroundMark x1="71565" y1="24281" x2="71565" y2="24281"/>
                        <a14:foregroundMark x1="73482" y1="16773" x2="73482" y2="16773"/>
                        <a14:foregroundMark x1="80831" y1="22364" x2="80831" y2="22364"/>
                        <a14:foregroundMark x1="82748" y1="34824" x2="82748" y2="34824"/>
                        <a14:foregroundMark x1="68690" y1="41693" x2="68690" y2="41693"/>
                        <a14:foregroundMark x1="67891" y1="40895" x2="67891" y2="40895"/>
                        <a14:foregroundMark x1="67412" y1="79872" x2="67412" y2="79872"/>
                        <a14:foregroundMark x1="60703" y1="80671" x2="60703" y2="80671"/>
                        <a14:foregroundMark x1="78275" y1="81150" x2="78275" y2="81150"/>
                        <a14:foregroundMark x1="73962" y1="81470" x2="73962" y2="81470"/>
                        <a14:foregroundMark x1="71565" y1="56550" x2="71565" y2="56550"/>
                        <a14:foregroundMark x1="63419" y1="48562" x2="63419" y2="48562"/>
                        <a14:foregroundMark x1="77955" y1="48562" x2="77955" y2="48562"/>
                        <a14:foregroundMark x1="71086" y1="60543" x2="71086" y2="60543"/>
                        <a14:foregroundMark x1="71885" y1="60224" x2="71885" y2="60224"/>
                        <a14:foregroundMark x1="38019" y1="40415" x2="38019" y2="40415"/>
                        <a14:foregroundMark x1="31629" y1="46006" x2="31629" y2="46006"/>
                        <a14:foregroundMark x1="33706" y1="80671" x2="33706" y2="80671"/>
                        <a14:foregroundMark x1="20767" y1="80351" x2="20767" y2="80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32"/>
          <a:stretch/>
        </p:blipFill>
        <p:spPr>
          <a:xfrm>
            <a:off x="10920539" y="1075763"/>
            <a:ext cx="571055" cy="469970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D1E75094-E907-8FB0-EE68-67C8FD9CE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231070-12FF-D3DD-CEF9-9F6B1A8D1EE4}"/>
              </a:ext>
            </a:extLst>
          </p:cNvPr>
          <p:cNvSpPr txBox="1"/>
          <p:nvPr/>
        </p:nvSpPr>
        <p:spPr>
          <a:xfrm>
            <a:off x="4548419" y="993338"/>
            <a:ext cx="30791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56304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용어와 지표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0B68D-6D77-CFA3-AAF0-45031F79356F}"/>
              </a:ext>
            </a:extLst>
          </p:cNvPr>
          <p:cNvSpPr txBox="1"/>
          <p:nvPr/>
        </p:nvSpPr>
        <p:spPr>
          <a:xfrm>
            <a:off x="1539436" y="1760267"/>
            <a:ext cx="2026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</a:t>
            </a:r>
            <a:r>
              <a:rPr lang="ko-KR" altLang="en-US" sz="3000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지속률</a:t>
            </a:r>
            <a:endParaRPr lang="ko-KR" altLang="en-US" sz="3000" dirty="0">
              <a:latin typeface="바른바탕OTFPro 1" panose="02000300000000000000" pitchFamily="50" charset="-127"/>
              <a:ea typeface="바른바탕OTFPro 1" panose="020003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0E4F6F-13EC-C6E3-5ED9-C8B5A28375C6}"/>
              </a:ext>
            </a:extLst>
          </p:cNvPr>
          <p:cNvCxnSpPr>
            <a:cxnSpLocks/>
          </p:cNvCxnSpPr>
          <p:nvPr/>
        </p:nvCxnSpPr>
        <p:spPr>
          <a:xfrm>
            <a:off x="1480470" y="1798056"/>
            <a:ext cx="0" cy="518534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래픽 16" descr="확인란 선택됨 윤곽선">
            <a:extLst>
              <a:ext uri="{FF2B5EF4-FFF2-40B4-BE49-F238E27FC236}">
                <a16:creationId xmlns:a16="http://schemas.microsoft.com/office/drawing/2014/main" id="{20AE4099-1DB0-2150-667E-CBDD065E4D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1155" y="2986063"/>
            <a:ext cx="461665" cy="4616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672FDF-7ACB-5B4D-3A42-419F80F85EF5}"/>
              </a:ext>
            </a:extLst>
          </p:cNvPr>
          <p:cNvSpPr txBox="1"/>
          <p:nvPr/>
        </p:nvSpPr>
        <p:spPr>
          <a:xfrm>
            <a:off x="1799239" y="3032229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영업 중인 가게의 수 </a:t>
            </a:r>
            <a:r>
              <a:rPr lang="en-US" altLang="ko-KR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/ 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누적 폐업 가게</a:t>
            </a:r>
          </a:p>
        </p:txBody>
      </p:sp>
      <p:pic>
        <p:nvPicPr>
          <p:cNvPr id="19" name="그래픽 18" descr="확인란 선택됨 윤곽선">
            <a:extLst>
              <a:ext uri="{FF2B5EF4-FFF2-40B4-BE49-F238E27FC236}">
                <a16:creationId xmlns:a16="http://schemas.microsoft.com/office/drawing/2014/main" id="{EE7EDE3F-0144-1C67-40BF-6399289933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1155" y="3745154"/>
            <a:ext cx="461665" cy="4616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7E14C6-A088-9FAD-C954-3772EEF04037}"/>
              </a:ext>
            </a:extLst>
          </p:cNvPr>
          <p:cNvSpPr txBox="1"/>
          <p:nvPr/>
        </p:nvSpPr>
        <p:spPr>
          <a:xfrm>
            <a:off x="1799239" y="3796360"/>
            <a:ext cx="506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해당 아이템의 장기적 </a:t>
            </a:r>
            <a:r>
              <a:rPr lang="ko-KR" altLang="en-US" dirty="0" err="1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생존력을</a:t>
            </a:r>
            <a:r>
              <a:rPr lang="ko-KR" altLang="en-US" dirty="0">
                <a:latin typeface="바른바탕OTFPro 1" panose="02000300000000000000" pitchFamily="50" charset="-127"/>
                <a:ea typeface="바른바탕OTFPro 1" panose="02000300000000000000" pitchFamily="50" charset="-127"/>
              </a:rPr>
              <a:t> 나타낼 수 있는 지표</a:t>
            </a:r>
          </a:p>
        </p:txBody>
      </p:sp>
    </p:spTree>
    <p:extLst>
      <p:ext uri="{BB962C8B-B14F-4D97-AF65-F5344CB8AC3E}">
        <p14:creationId xmlns:p14="http://schemas.microsoft.com/office/powerpoint/2010/main" val="15909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1657</Words>
  <Application>Microsoft Office PowerPoint</Application>
  <PresentationFormat>와이드스크린</PresentationFormat>
  <Paragraphs>364</Paragraphs>
  <Slides>35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맑은 고딕</vt:lpstr>
      <vt:lpstr>Arial</vt:lpstr>
      <vt:lpstr>나눔스퀘어라운드OTF ExtraBold</vt:lpstr>
      <vt:lpstr>에스코어 드림 6 Bold</vt:lpstr>
      <vt:lpstr>Times New Roman</vt:lpstr>
      <vt:lpstr>예스 명조 레귤러</vt:lpstr>
      <vt:lpstr>바른바탕OTFPro 1</vt:lpstr>
      <vt:lpstr>Cambria Math</vt:lpstr>
      <vt:lpstr>바른바탕OTFPro 2</vt:lpstr>
      <vt:lpstr>나눔스퀘어라운드OTF Bold</vt:lpstr>
      <vt:lpstr>나눔스퀘어라운드OTF Regular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상훈 박</dc:creator>
  <cp:lastModifiedBy>상훈 박</cp:lastModifiedBy>
  <cp:revision>23</cp:revision>
  <dcterms:created xsi:type="dcterms:W3CDTF">2023-11-29T11:03:06Z</dcterms:created>
  <dcterms:modified xsi:type="dcterms:W3CDTF">2023-11-30T22:54:57Z</dcterms:modified>
</cp:coreProperties>
</file>